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52" r:id="rId1"/>
  </p:sldMasterIdLst>
  <p:sldIdLst>
    <p:sldId id="256" r:id="rId2"/>
    <p:sldId id="266" r:id="rId3"/>
    <p:sldId id="273" r:id="rId4"/>
    <p:sldId id="265" r:id="rId5"/>
    <p:sldId id="267" r:id="rId6"/>
    <p:sldId id="270" r:id="rId7"/>
    <p:sldId id="269" r:id="rId8"/>
    <p:sldId id="271" r:id="rId9"/>
    <p:sldId id="274" r:id="rId10"/>
    <p:sldId id="275" r:id="rId11"/>
    <p:sldId id="276" r:id="rId12"/>
    <p:sldId id="277" r:id="rId13"/>
    <p:sldId id="278" r:id="rId14"/>
    <p:sldId id="279" r:id="rId15"/>
    <p:sldId id="280" r:id="rId16"/>
    <p:sldId id="281" r:id="rId17"/>
    <p:sldId id="286" r:id="rId18"/>
    <p:sldId id="287" r:id="rId19"/>
    <p:sldId id="288" r:id="rId20"/>
    <p:sldId id="289" r:id="rId21"/>
    <p:sldId id="282" r:id="rId22"/>
    <p:sldId id="302" r:id="rId23"/>
    <p:sldId id="301" r:id="rId24"/>
    <p:sldId id="283" r:id="rId25"/>
    <p:sldId id="284" r:id="rId26"/>
    <p:sldId id="285" r:id="rId27"/>
    <p:sldId id="290" r:id="rId28"/>
    <p:sldId id="291" r:id="rId29"/>
    <p:sldId id="292" r:id="rId30"/>
    <p:sldId id="293" r:id="rId31"/>
    <p:sldId id="294" r:id="rId32"/>
    <p:sldId id="295" r:id="rId33"/>
    <p:sldId id="296" r:id="rId34"/>
    <p:sldId id="297" r:id="rId35"/>
    <p:sldId id="298" r:id="rId36"/>
    <p:sldId id="299" r:id="rId37"/>
    <p:sldId id="303" r:id="rId38"/>
    <p:sldId id="300" r:id="rId39"/>
    <p:sldId id="306" r:id="rId40"/>
    <p:sldId id="310" r:id="rId41"/>
    <p:sldId id="311" r:id="rId42"/>
    <p:sldId id="312" r:id="rId43"/>
    <p:sldId id="313" r:id="rId44"/>
    <p:sldId id="314" r:id="rId45"/>
    <p:sldId id="304" r:id="rId46"/>
    <p:sldId id="305" r:id="rId47"/>
    <p:sldId id="307" r:id="rId48"/>
    <p:sldId id="308" r:id="rId49"/>
    <p:sldId id="309" r:id="rId50"/>
    <p:sldId id="315" r:id="rId51"/>
    <p:sldId id="316" r:id="rId52"/>
    <p:sldId id="317" r:id="rId53"/>
    <p:sldId id="318" r:id="rId54"/>
    <p:sldId id="319" r:id="rId55"/>
    <p:sldId id="320" r:id="rId56"/>
    <p:sldId id="333" r:id="rId57"/>
    <p:sldId id="334" r:id="rId58"/>
    <p:sldId id="321" r:id="rId59"/>
    <p:sldId id="322" r:id="rId60"/>
    <p:sldId id="323" r:id="rId61"/>
    <p:sldId id="324" r:id="rId62"/>
    <p:sldId id="325" r:id="rId63"/>
    <p:sldId id="326" r:id="rId64"/>
    <p:sldId id="327" r:id="rId65"/>
    <p:sldId id="328" r:id="rId66"/>
    <p:sldId id="329" r:id="rId67"/>
    <p:sldId id="330" r:id="rId68"/>
    <p:sldId id="331" r:id="rId69"/>
    <p:sldId id="332" r:id="rId7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405" autoAdjust="0"/>
  </p:normalViewPr>
  <p:slideViewPr>
    <p:cSldViewPr>
      <p:cViewPr varScale="1">
        <p:scale>
          <a:sx n="106" d="100"/>
          <a:sy n="106" d="100"/>
        </p:scale>
        <p:origin x="1764" y="11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smtClean="0"/>
              <a:t>Click to edit Master title style</a:t>
            </a:r>
            <a:endParaRPr kumimoji="0" lang="en-US"/>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fld id="{AA9C136C-04F9-4DA9-AD1A-93ACB526A0E1}" type="datetimeFigureOut">
              <a:rPr lang="en-US" smtClean="0"/>
              <a:t>6/13/2018</a:t>
            </a:fld>
            <a:endParaRPr lang="en-US"/>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endParaRPr lang="en-US"/>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BABDADFA-6FAE-4351-BBC7-D6352F5F3FF2}"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AA9C136C-04F9-4DA9-AD1A-93ACB526A0E1}" type="datetimeFigureOut">
              <a:rPr lang="en-US" smtClean="0"/>
              <a:t>6/13/2018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BDADFA-6FAE-4351-BBC7-D6352F5F3FF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fld id="{AA9C136C-04F9-4DA9-AD1A-93ACB526A0E1}" type="datetimeFigureOut">
              <a:rPr lang="en-US" smtClean="0"/>
              <a:t>6/13/2018</a:t>
            </a:fld>
            <a:endParaRPr lang="en-US"/>
          </a:p>
        </p:txBody>
      </p:sp>
      <p:sp>
        <p:nvSpPr>
          <p:cNvPr id="5" name="Footer Placeholder 4"/>
          <p:cNvSpPr>
            <a:spLocks noGrp="1"/>
          </p:cNvSpPr>
          <p:nvPr>
            <p:ph type="ftr" sz="quarter" idx="11"/>
          </p:nvPr>
        </p:nvSpPr>
        <p:spPr>
          <a:xfrm>
            <a:off x="457201" y="6248207"/>
            <a:ext cx="5573483" cy="365125"/>
          </a:xfrm>
        </p:spPr>
        <p:txBody>
          <a:bodyPr/>
          <a:lstStyle/>
          <a:p>
            <a:endParaRPr lang="en-US"/>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BABDADFA-6FAE-4351-BBC7-D6352F5F3FF2}"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AA9C136C-04F9-4DA9-AD1A-93ACB526A0E1}" type="datetimeFigureOut">
              <a:rPr lang="en-US" smtClean="0"/>
              <a:t>6/13/2018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BABDADFA-6FAE-4351-BBC7-D6352F5F3FF2}" type="slidenum">
              <a:rPr lang="en-US" smtClean="0"/>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smtClean="0"/>
              <a:t>Click to edit Master title style</a:t>
            </a:r>
            <a:endParaRPr kumimoji="0" lang="en-US"/>
          </a:p>
        </p:txBody>
      </p:sp>
      <p:sp>
        <p:nvSpPr>
          <p:cNvPr id="12" name="Date Placeholder 11"/>
          <p:cNvSpPr>
            <a:spLocks noGrp="1"/>
          </p:cNvSpPr>
          <p:nvPr>
            <p:ph type="dt" sz="half" idx="10"/>
          </p:nvPr>
        </p:nvSpPr>
        <p:spPr/>
        <p:txBody>
          <a:bodyPr/>
          <a:lstStyle/>
          <a:p>
            <a:fld id="{AA9C136C-04F9-4DA9-AD1A-93ACB526A0E1}" type="datetimeFigureOut">
              <a:rPr lang="en-US" smtClean="0"/>
              <a:t>6/13/2018</a:t>
            </a:fld>
            <a:endParaRPr lang="en-US"/>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BABDADFA-6FAE-4351-BBC7-D6352F5F3FF2}" type="slidenum">
              <a:rPr lang="en-US" smtClean="0"/>
              <a:t>‹#›</a:t>
            </a:fld>
            <a:endParaRPr lang="en-US"/>
          </a:p>
        </p:txBody>
      </p:sp>
      <p:sp>
        <p:nvSpPr>
          <p:cNvPr id="14" name="Footer Placeholder 13"/>
          <p:cNvSpPr>
            <a:spLocks noGrp="1"/>
          </p:cNvSpPr>
          <p:nvPr>
            <p:ph type="ftr" sz="quarter" idx="12"/>
          </p:nvPr>
        </p:nvSpPr>
        <p:spPr/>
        <p:txBody>
          <a:bodyPr/>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8" name="Date Placeholder 7"/>
          <p:cNvSpPr>
            <a:spLocks noGrp="1"/>
          </p:cNvSpPr>
          <p:nvPr>
            <p:ph type="dt" sz="half" idx="15"/>
          </p:nvPr>
        </p:nvSpPr>
        <p:spPr/>
        <p:txBody>
          <a:bodyPr rtlCol="0"/>
          <a:lstStyle/>
          <a:p>
            <a:fld id="{AA9C136C-04F9-4DA9-AD1A-93ACB526A0E1}" type="datetimeFigureOut">
              <a:rPr lang="en-US" smtClean="0"/>
              <a:t>6/13/2018</a:t>
            </a:fld>
            <a:endParaRPr lang="en-US"/>
          </a:p>
        </p:txBody>
      </p:sp>
      <p:sp>
        <p:nvSpPr>
          <p:cNvPr id="10" name="Slide Number Placeholder 9"/>
          <p:cNvSpPr>
            <a:spLocks noGrp="1"/>
          </p:cNvSpPr>
          <p:nvPr>
            <p:ph type="sldNum" sz="quarter" idx="16"/>
          </p:nvPr>
        </p:nvSpPr>
        <p:spPr/>
        <p:txBody>
          <a:bodyPr rtlCol="0"/>
          <a:lstStyle/>
          <a:p>
            <a:fld id="{BABDADFA-6FAE-4351-BBC7-D6352F5F3FF2}" type="slidenum">
              <a:rPr lang="en-US" smtClean="0"/>
              <a:t>‹#›</a:t>
            </a:fld>
            <a:endParaRPr lang="en-US"/>
          </a:p>
        </p:txBody>
      </p:sp>
      <p:sp>
        <p:nvSpPr>
          <p:cNvPr id="12" name="Footer Placeholder 11"/>
          <p:cNvSpPr>
            <a:spLocks noGrp="1"/>
          </p:cNvSpPr>
          <p:nvPr>
            <p:ph type="ftr" sz="quarter" idx="17"/>
          </p:nvPr>
        </p:nvSpPr>
        <p:spPr/>
        <p:txBody>
          <a:bodyPr rtlCol="0"/>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smtClean="0"/>
              <a:t>Click to edit Master title style</a:t>
            </a:r>
            <a:endParaRPr kumimoji="0" lang="en-US"/>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Date Placeholder 9"/>
          <p:cNvSpPr>
            <a:spLocks noGrp="1"/>
          </p:cNvSpPr>
          <p:nvPr>
            <p:ph type="dt" sz="half" idx="15"/>
          </p:nvPr>
        </p:nvSpPr>
        <p:spPr/>
        <p:txBody>
          <a:bodyPr rtlCol="0"/>
          <a:lstStyle/>
          <a:p>
            <a:fld id="{AA9C136C-04F9-4DA9-AD1A-93ACB526A0E1}" type="datetimeFigureOut">
              <a:rPr lang="en-US" smtClean="0"/>
              <a:t>6/13/2018</a:t>
            </a:fld>
            <a:endParaRPr lang="en-US"/>
          </a:p>
        </p:txBody>
      </p:sp>
      <p:sp>
        <p:nvSpPr>
          <p:cNvPr id="12" name="Slide Number Placeholder 11"/>
          <p:cNvSpPr>
            <a:spLocks noGrp="1"/>
          </p:cNvSpPr>
          <p:nvPr>
            <p:ph type="sldNum" sz="quarter" idx="16"/>
          </p:nvPr>
        </p:nvSpPr>
        <p:spPr/>
        <p:txBody>
          <a:bodyPr rtlCol="0"/>
          <a:lstStyle/>
          <a:p>
            <a:fld id="{BABDADFA-6FAE-4351-BBC7-D6352F5F3FF2}" type="slidenum">
              <a:rPr lang="en-US" smtClean="0"/>
              <a:t>‹#›</a:t>
            </a:fld>
            <a:endParaRPr lang="en-US"/>
          </a:p>
        </p:txBody>
      </p:sp>
      <p:sp>
        <p:nvSpPr>
          <p:cNvPr id="14" name="Footer Placeholder 13"/>
          <p:cNvSpPr>
            <a:spLocks noGrp="1"/>
          </p:cNvSpPr>
          <p:nvPr>
            <p:ph type="ftr" sz="quarter" idx="17"/>
          </p:nvPr>
        </p:nvSpPr>
        <p:spPr/>
        <p:txBody>
          <a:bodyPr rtlCol="0"/>
          <a:lstStyle/>
          <a:p>
            <a:endParaRPr lang="en-US"/>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AA9C136C-04F9-4DA9-AD1A-93ACB526A0E1}" type="datetimeFigureOut">
              <a:rPr lang="en-US" smtClean="0"/>
              <a:t>6/13/2018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BABDADFA-6FAE-4351-BBC7-D6352F5F3FF2}"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9C136C-04F9-4DA9-AD1A-93ACB526A0E1}" type="datetimeFigureOut">
              <a:rPr lang="en-US" smtClean="0"/>
              <a:t>6/13/2018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BABDADFA-6FAE-4351-BBC7-D6352F5F3FF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AA9C136C-04F9-4DA9-AD1A-93ACB526A0E1}" type="datetimeFigureOut">
              <a:rPr lang="en-US" smtClean="0"/>
              <a:t>6/13/2018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BABDADFA-6FAE-4351-BBC7-D6352F5F3FF2}" type="slidenum">
              <a:rPr lang="en-US" smtClean="0"/>
              <a:t>‹#›</a:t>
            </a:fld>
            <a:endParaRPr lang="en-US"/>
          </a:p>
        </p:txBody>
      </p:sp>
      <p:sp>
        <p:nvSpPr>
          <p:cNvPr id="3" name="Text Placeholder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smtClean="0"/>
              <a:t>Click to edit Master title style</a:t>
            </a:r>
            <a:endParaRPr kumimoji="0" lang="en-US"/>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fld id="{AA9C136C-04F9-4DA9-AD1A-93ACB526A0E1}" type="datetimeFigureOut">
              <a:rPr lang="en-US" smtClean="0"/>
              <a:t>6/13/2018</a:t>
            </a:fld>
            <a:endParaRPr lang="en-US"/>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BABDADFA-6FAE-4351-BBC7-D6352F5F3FF2}" type="slidenum">
              <a:rPr lang="en-US" smtClean="0"/>
              <a:t>‹#›</a:t>
            </a:fld>
            <a:endParaRPr lang="en-US"/>
          </a:p>
        </p:txBody>
      </p:sp>
      <p:sp>
        <p:nvSpPr>
          <p:cNvPr id="14" name="Footer Placeholder 13"/>
          <p:cNvSpPr>
            <a:spLocks noGrp="1"/>
          </p:cNvSpPr>
          <p:nvPr>
            <p:ph type="ftr" sz="quarter" idx="12"/>
          </p:nvPr>
        </p:nvSpPr>
        <p:spPr>
          <a:xfrm>
            <a:off x="1600200" y="6248206"/>
            <a:ext cx="4572000" cy="365125"/>
          </a:xfrm>
        </p:spPr>
        <p:txBody>
          <a:bodyPr rtlCol="0"/>
          <a:lstStyle/>
          <a:p>
            <a:endParaRPr lang="en-US"/>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smtClean="0"/>
              <a:t>Click icon to add picture</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096000" y="6248400"/>
            <a:ext cx="2667000" cy="365125"/>
          </a:xfrm>
          <a:prstGeom prst="rect">
            <a:avLst/>
          </a:prstGeom>
        </p:spPr>
        <p:txBody>
          <a:bodyPr vert="horz" anchor="ctr" anchorCtr="0"/>
          <a:lstStyle>
            <a:lvl1pPr algn="l" eaLnBrk="1" latinLnBrk="0" hangingPunct="1">
              <a:defRPr kumimoji="0" sz="1400">
                <a:solidFill>
                  <a:schemeClr val="tx2"/>
                </a:solidFill>
              </a:defRPr>
            </a:lvl1pPr>
          </a:lstStyle>
          <a:p>
            <a:fld id="{AA9C136C-04F9-4DA9-AD1A-93ACB526A0E1}" type="datetimeFigureOut">
              <a:rPr lang="en-US" smtClean="0"/>
              <a:t>6/13/2018</a:t>
            </a:fld>
            <a:endParaRPr lang="en-US"/>
          </a:p>
        </p:txBody>
      </p:sp>
      <p:sp>
        <p:nvSpPr>
          <p:cNvPr id="3" name="Footer Placeholder 2"/>
          <p:cNvSpPr>
            <a:spLocks noGrp="1"/>
          </p:cNvSpPr>
          <p:nvPr>
            <p:ph type="ftr" sz="quarter" idx="3"/>
          </p:nvPr>
        </p:nvSpPr>
        <p:spPr>
          <a:xfrm>
            <a:off x="609600" y="6248206"/>
            <a:ext cx="5421083" cy="365125"/>
          </a:xfrm>
          <a:prstGeom prst="rect">
            <a:avLst/>
          </a:prstGeom>
        </p:spPr>
        <p:txBody>
          <a:bodyPr vert="horz" anchor="ctr"/>
          <a:lstStyle>
            <a:lvl1pPr algn="r" eaLnBrk="1" latinLnBrk="0" hangingPunct="1">
              <a:defRPr kumimoji="0" sz="1400">
                <a:solidFill>
                  <a:schemeClr val="tx2"/>
                </a:solidFill>
              </a:defRPr>
            </a:lvl1pPr>
          </a:lstStyle>
          <a:p>
            <a:endParaRPr lang="en-US"/>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BABDADFA-6FAE-4351-BBC7-D6352F5F3FF2}"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4153" r:id="rId1"/>
    <p:sldLayoutId id="2147484154" r:id="rId2"/>
    <p:sldLayoutId id="2147484155" r:id="rId3"/>
    <p:sldLayoutId id="2147484156" r:id="rId4"/>
    <p:sldLayoutId id="2147484157" r:id="rId5"/>
    <p:sldLayoutId id="2147484158" r:id="rId6"/>
    <p:sldLayoutId id="2147484159" r:id="rId7"/>
    <p:sldLayoutId id="2147484160" r:id="rId8"/>
    <p:sldLayoutId id="2147484161" r:id="rId9"/>
    <p:sldLayoutId id="2147484162" r:id="rId10"/>
    <p:sldLayoutId id="2147484163" r:id="rId11"/>
  </p:sldLayoutIdLst>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524000"/>
            <a:ext cx="6400800" cy="1894362"/>
          </a:xfrm>
        </p:spPr>
        <p:txBody>
          <a:bodyPr>
            <a:normAutofit/>
          </a:bodyPr>
          <a:lstStyle/>
          <a:p>
            <a:r>
              <a:rPr lang="ka-GE" sz="3600" dirty="0" smtClean="0">
                <a:solidFill>
                  <a:schemeClr val="tx1"/>
                </a:solidFill>
              </a:rPr>
              <a:t>არავერბალური </a:t>
            </a:r>
            <a:r>
              <a:rPr lang="ka-GE" sz="3600" dirty="0" smtClean="0">
                <a:solidFill>
                  <a:schemeClr val="accent3">
                    <a:lumMod val="50000"/>
                  </a:schemeClr>
                </a:solidFill>
              </a:rPr>
              <a:t> </a:t>
            </a:r>
            <a:r>
              <a:rPr lang="ka-GE" sz="3600" dirty="0" smtClean="0">
                <a:solidFill>
                  <a:schemeClr val="tx1"/>
                </a:solidFill>
              </a:rPr>
              <a:t>კომუნიკაცია</a:t>
            </a:r>
            <a:endParaRPr lang="en-US" sz="3600" dirty="0">
              <a:solidFill>
                <a:schemeClr val="tx1"/>
              </a:solidFill>
            </a:endParaRPr>
          </a:p>
        </p:txBody>
      </p:sp>
      <p:sp>
        <p:nvSpPr>
          <p:cNvPr id="3" name="Subtitle 2"/>
          <p:cNvSpPr>
            <a:spLocks noGrp="1"/>
          </p:cNvSpPr>
          <p:nvPr>
            <p:ph type="subTitle" idx="1"/>
          </p:nvPr>
        </p:nvSpPr>
        <p:spPr/>
        <p:txBody>
          <a:bodyPr/>
          <a:lstStyle/>
          <a:p>
            <a:r>
              <a:rPr lang="ka-GE" dirty="0" smtClean="0"/>
              <a:t>                                           2016 წ.</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algn="just"/>
            <a:r>
              <a:rPr lang="ka-GE" dirty="0"/>
              <a:t> </a:t>
            </a:r>
            <a:r>
              <a:rPr lang="ka-GE" sz="1900" dirty="0"/>
              <a:t>როგორც ვერბალური  ენები განსხვავდებიან ერთმანეთისაგან </a:t>
            </a:r>
            <a:r>
              <a:rPr lang="ka-GE" sz="1900" dirty="0" smtClean="0"/>
              <a:t>კულტურდან </a:t>
            </a:r>
            <a:r>
              <a:rPr lang="ka-GE" sz="1900" dirty="0"/>
              <a:t>გამომდინარე, ასევე ერთი </a:t>
            </a:r>
            <a:r>
              <a:rPr lang="ka-GE" sz="1900" dirty="0" smtClean="0"/>
              <a:t>ერის </a:t>
            </a:r>
            <a:r>
              <a:rPr lang="ka-GE" sz="1900" dirty="0"/>
              <a:t>არავერბალური ენა განსხვავდება მეორე </a:t>
            </a:r>
            <a:r>
              <a:rPr lang="ka-GE" sz="1900" dirty="0" smtClean="0"/>
              <a:t>ერის </a:t>
            </a:r>
            <a:r>
              <a:rPr lang="ka-GE" sz="1900" dirty="0"/>
              <a:t>არავერბალური ენისაგან. იმავე დროს, როდესაც რომელიმე ჟესტი შეიძლება იყოს საერთასორისოდ აღიარებული და </a:t>
            </a:r>
            <a:r>
              <a:rPr lang="ka-GE" sz="1900" dirty="0" smtClean="0"/>
              <a:t>ჰქონდეს </a:t>
            </a:r>
            <a:r>
              <a:rPr lang="ka-GE" sz="1900" dirty="0"/>
              <a:t>ზუსტი განსაზღვრა ერთი </a:t>
            </a:r>
            <a:r>
              <a:rPr lang="ka-GE" sz="1900" dirty="0" smtClean="0"/>
              <a:t>ერისთვის</a:t>
            </a:r>
            <a:r>
              <a:rPr lang="ka-GE" sz="1900" dirty="0"/>
              <a:t>, </a:t>
            </a:r>
            <a:r>
              <a:rPr lang="ka-GE" sz="1900" dirty="0" smtClean="0"/>
              <a:t>იმავე </a:t>
            </a:r>
            <a:r>
              <a:rPr lang="ka-GE" sz="1900" dirty="0"/>
              <a:t>დროს </a:t>
            </a:r>
            <a:r>
              <a:rPr lang="ka-GE" sz="1900" dirty="0" smtClean="0"/>
              <a:t>ამ ჟესტს შეიძლება, ჰქონდეს </a:t>
            </a:r>
            <a:r>
              <a:rPr lang="ka-GE" sz="1900" dirty="0"/>
              <a:t>სულ სხვა </a:t>
            </a:r>
            <a:r>
              <a:rPr lang="ka-GE" sz="1900" dirty="0" smtClean="0"/>
              <a:t>ახსნა, </a:t>
            </a:r>
            <a:r>
              <a:rPr lang="ka-GE" sz="1900" dirty="0"/>
              <a:t>ანდა არ </a:t>
            </a:r>
            <a:r>
              <a:rPr lang="ka-GE" sz="1900" dirty="0" smtClean="0"/>
              <a:t>ჰქონდეს რაიმე </a:t>
            </a:r>
            <a:r>
              <a:rPr lang="ka-GE" sz="1900" dirty="0"/>
              <a:t>მნიშვნელობა, </a:t>
            </a:r>
            <a:r>
              <a:rPr lang="ka-GE" sz="1900" dirty="0" smtClean="0"/>
              <a:t>ან </a:t>
            </a:r>
            <a:r>
              <a:rPr lang="ka-GE" sz="1900" dirty="0"/>
              <a:t>შეიძლება ნიშნავდეს სრულიად საწინააღმდეგოს</a:t>
            </a:r>
            <a:r>
              <a:rPr lang="ka-GE" sz="1900" dirty="0" smtClean="0"/>
              <a:t>.</a:t>
            </a:r>
          </a:p>
          <a:p>
            <a:pPr algn="just"/>
            <a:r>
              <a:rPr lang="ka-GE" sz="1900" dirty="0" smtClean="0">
                <a:solidFill>
                  <a:srgbClr val="C00000"/>
                </a:solidFill>
              </a:rPr>
              <a:t>მაგალითისათვის </a:t>
            </a:r>
            <a:r>
              <a:rPr lang="ka-GE" sz="1900" dirty="0">
                <a:solidFill>
                  <a:srgbClr val="C00000"/>
                </a:solidFill>
              </a:rPr>
              <a:t>: განვიხილოთ </a:t>
            </a:r>
            <a:r>
              <a:rPr lang="ka-GE" sz="1900" dirty="0" smtClean="0">
                <a:solidFill>
                  <a:srgbClr val="C00000"/>
                </a:solidFill>
              </a:rPr>
              <a:t>ამგვარი სხვაობა სამი </a:t>
            </a:r>
            <a:r>
              <a:rPr lang="ka-GE" sz="1900" dirty="0">
                <a:solidFill>
                  <a:srgbClr val="C00000"/>
                </a:solidFill>
              </a:rPr>
              <a:t>სხვადასხვა ჟესტისა,  </a:t>
            </a:r>
            <a:r>
              <a:rPr lang="ka-GE" sz="1900" dirty="0" smtClean="0">
                <a:solidFill>
                  <a:srgbClr val="C00000"/>
                </a:solidFill>
              </a:rPr>
              <a:t>როგორიცაა: </a:t>
            </a:r>
            <a:r>
              <a:rPr lang="ka-GE" sz="1900" dirty="0">
                <a:solidFill>
                  <a:srgbClr val="C00000"/>
                </a:solidFill>
              </a:rPr>
              <a:t>წრე ხელის თითებისაგან შეკრული, ცერა თითი ზემოთ აწეული  და </a:t>
            </a:r>
            <a:r>
              <a:rPr lang="en-US" sz="1900" dirty="0">
                <a:solidFill>
                  <a:srgbClr val="C00000"/>
                </a:solidFill>
              </a:rPr>
              <a:t>V -</a:t>
            </a:r>
            <a:r>
              <a:rPr lang="ka-GE" sz="1900" dirty="0">
                <a:solidFill>
                  <a:srgbClr val="C00000"/>
                </a:solidFill>
              </a:rPr>
              <a:t>მსგავსი </a:t>
            </a:r>
            <a:r>
              <a:rPr lang="ka-GE" sz="1900" dirty="0" smtClean="0">
                <a:solidFill>
                  <a:srgbClr val="C00000"/>
                </a:solidFill>
              </a:rPr>
              <a:t>ჟესტი </a:t>
            </a:r>
            <a:r>
              <a:rPr lang="ka-GE" sz="1900" dirty="0">
                <a:solidFill>
                  <a:srgbClr val="C00000"/>
                </a:solidFill>
              </a:rPr>
              <a:t>თითებით.</a:t>
            </a:r>
            <a:endParaRPr lang="en-US" sz="1900" dirty="0">
              <a:solidFill>
                <a:srgbClr val="C00000"/>
              </a:solidFill>
            </a:endParaRPr>
          </a:p>
        </p:txBody>
      </p:sp>
    </p:spTree>
    <p:extLst>
      <p:ext uri="{BB962C8B-B14F-4D97-AF65-F5344CB8AC3E}">
        <p14:creationId xmlns:p14="http://schemas.microsoft.com/office/powerpoint/2010/main" val="16856424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1600" dirty="0" smtClean="0">
                <a:solidFill>
                  <a:srgbClr val="C00000"/>
                </a:solidFill>
              </a:rPr>
              <a:t>ჟესტი  </a:t>
            </a:r>
            <a:r>
              <a:rPr lang="ka-GE" sz="1600" dirty="0">
                <a:solidFill>
                  <a:srgbClr val="C00000"/>
                </a:solidFill>
              </a:rPr>
              <a:t>"</a:t>
            </a:r>
            <a:r>
              <a:rPr lang="en-US" sz="1600" dirty="0">
                <a:solidFill>
                  <a:srgbClr val="C00000"/>
                </a:solidFill>
              </a:rPr>
              <a:t>O`</a:t>
            </a:r>
            <a:r>
              <a:rPr lang="ru-RU" sz="1600" dirty="0">
                <a:solidFill>
                  <a:srgbClr val="C00000"/>
                </a:solidFill>
              </a:rPr>
              <a:t>Кей"</a:t>
            </a:r>
            <a:r>
              <a:rPr lang="ka-GE" sz="1600" dirty="0">
                <a:solidFill>
                  <a:srgbClr val="C00000"/>
                </a:solidFill>
              </a:rPr>
              <a:t>ანუ წრე ხელის </a:t>
            </a:r>
            <a:r>
              <a:rPr lang="ka-GE" sz="1600">
                <a:solidFill>
                  <a:srgbClr val="C00000"/>
                </a:solidFill>
              </a:rPr>
              <a:t>თითებით </a:t>
            </a:r>
            <a:r>
              <a:rPr lang="ka-GE" sz="1600" smtClean="0">
                <a:solidFill>
                  <a:srgbClr val="C00000"/>
                </a:solidFill>
              </a:rPr>
              <a:t>გამოხატული</a:t>
            </a:r>
          </a:p>
          <a:p>
            <a:pPr marL="0" indent="0">
              <a:buNone/>
            </a:pPr>
            <a:endParaRPr lang="ka-GE" sz="2000">
              <a:solidFill>
                <a:srgbClr val="C00000"/>
              </a:solidFill>
            </a:endParaRPr>
          </a:p>
          <a:p>
            <a:pPr marL="0" indent="0">
              <a:buNone/>
            </a:pPr>
            <a:endParaRPr lang="ka-GE" dirty="0" smtClean="0">
              <a:solidFill>
                <a:srgbClr val="C00000"/>
              </a:solidFill>
            </a:endParaRPr>
          </a:p>
          <a:p>
            <a:pPr marL="0" indent="0">
              <a:buNone/>
            </a:pPr>
            <a:r>
              <a:rPr lang="ka-GE" sz="1600" dirty="0"/>
              <a:t>ეს ჟესტი აღიარებული იყო ამერიკაში 19 საუკუნის დასაწყისში, ძირითადად პრესის მიერ, რომელმაც იმ დროს დაიწყო  სიტყვების  შემოკლების კომპანია ფრაზებამდე ან მის საწყის ბგერებამდე. არსებობს სხვადასხვა აზრი იმის თაობაზე, თუ   რას  ნიშნავდა ინიციალები "</a:t>
            </a:r>
            <a:r>
              <a:rPr lang="ru-RU" sz="1600" dirty="0"/>
              <a:t>ОК.".   </a:t>
            </a:r>
            <a:r>
              <a:rPr lang="ka-GE" sz="1600" dirty="0"/>
              <a:t>ზგიერთები თვლიან, რომ ეს ნიშნავდა  ყველაფერი სწორია," </a:t>
            </a:r>
            <a:r>
              <a:rPr lang="en-US" sz="1600" dirty="0"/>
              <a:t>all correct"-   </a:t>
            </a:r>
            <a:r>
              <a:rPr lang="ka-GE" sz="1600" dirty="0"/>
              <a:t>ხოლო შემდეგ ოთოგრაფიული შეცდომის  წყალობით  გადაიქცა "</a:t>
            </a:r>
            <a:r>
              <a:rPr lang="en-US" sz="1600" dirty="0" err="1"/>
              <a:t>Oll</a:t>
            </a:r>
            <a:r>
              <a:rPr lang="en-US" sz="1600" dirty="0"/>
              <a:t> - </a:t>
            </a:r>
            <a:r>
              <a:rPr lang="en-US" sz="1600" dirty="0" err="1"/>
              <a:t>Korrect</a:t>
            </a:r>
            <a:r>
              <a:rPr lang="en-US" sz="1600" dirty="0"/>
              <a:t>". </a:t>
            </a:r>
            <a:endParaRPr lang="ka-GE" sz="1600" dirty="0" smtClean="0"/>
          </a:p>
          <a:p>
            <a:pPr algn="just"/>
            <a:r>
              <a:rPr lang="ka-GE" sz="1600" dirty="0"/>
              <a:t>ამ სიტყვის მნიშვნელობა კარგადაა ცნობილი მთელს ინგლისურენოვან ქვეყნებში, აგრეთვე ევროპასა და აზიაშიც, ზოგიერთ ქვეყნებში მათ შეიძლება </a:t>
            </a:r>
            <a:r>
              <a:rPr lang="ka-GE" sz="1600" dirty="0" smtClean="0"/>
              <a:t>ჰქონდეთ </a:t>
            </a:r>
            <a:r>
              <a:rPr lang="ka-GE" sz="1600" dirty="0"/>
              <a:t>ერთმანეთისაგან სრულიად განსხვავებული მნიშვნელობა. </a:t>
            </a:r>
            <a:endParaRPr lang="ka-GE" sz="1600" dirty="0" smtClean="0"/>
          </a:p>
          <a:p>
            <a:pPr algn="just"/>
            <a:r>
              <a:rPr lang="ka-GE" sz="1600" dirty="0" smtClean="0"/>
              <a:t>მაგ:  საფრანგეთში ეს </a:t>
            </a:r>
            <a:r>
              <a:rPr lang="ka-GE" sz="1600" dirty="0"/>
              <a:t>ნიშნავს  „ ნოლს „ არაფერს,  იაპონიაში  „ფულს „ ხოლო ხმელთაშუა ზღვის ქვეყნებში ეს მიანიშნებს მამაკაცის ჰომოსექსუალობაზე.</a:t>
            </a:r>
            <a:endParaRPr lang="en-US" sz="1600" dirty="0"/>
          </a:p>
        </p:txBody>
      </p:sp>
      <p:pic>
        <p:nvPicPr>
          <p:cNvPr id="4" name="Picture 3"/>
          <p:cNvPicPr>
            <a:picLocks noChangeAspect="1"/>
          </p:cNvPicPr>
          <p:nvPr/>
        </p:nvPicPr>
        <p:blipFill>
          <a:blip r:embed="rId2"/>
          <a:stretch>
            <a:fillRect/>
          </a:stretch>
        </p:blipFill>
        <p:spPr>
          <a:xfrm>
            <a:off x="6400800" y="1524000"/>
            <a:ext cx="1714286" cy="1476190"/>
          </a:xfrm>
          <a:prstGeom prst="rect">
            <a:avLst/>
          </a:prstGeom>
        </p:spPr>
      </p:pic>
    </p:spTree>
    <p:extLst>
      <p:ext uri="{BB962C8B-B14F-4D97-AF65-F5344CB8AC3E}">
        <p14:creationId xmlns:p14="http://schemas.microsoft.com/office/powerpoint/2010/main" val="775965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dirty="0"/>
              <a:t> </a:t>
            </a:r>
            <a:r>
              <a:rPr lang="ka-GE" dirty="0" smtClean="0"/>
              <a:t>                                      </a:t>
            </a:r>
          </a:p>
          <a:p>
            <a:pPr marL="0" indent="0">
              <a:buNone/>
            </a:pPr>
            <a:r>
              <a:rPr lang="ka-GE" sz="2000" dirty="0" smtClean="0">
                <a:solidFill>
                  <a:srgbClr val="C00000"/>
                </a:solidFill>
              </a:rPr>
              <a:t>ზემოთ </a:t>
            </a:r>
            <a:r>
              <a:rPr lang="ka-GE" sz="2000" dirty="0">
                <a:solidFill>
                  <a:srgbClr val="C00000"/>
                </a:solidFill>
              </a:rPr>
              <a:t>აწეული ცერა </a:t>
            </a:r>
            <a:r>
              <a:rPr lang="ka-GE" sz="2000" dirty="0" smtClean="0">
                <a:solidFill>
                  <a:srgbClr val="C00000"/>
                </a:solidFill>
              </a:rPr>
              <a:t>თითი</a:t>
            </a:r>
          </a:p>
          <a:p>
            <a:pPr marL="0" indent="0">
              <a:buNone/>
            </a:pPr>
            <a:r>
              <a:rPr lang="ka-GE" sz="2000" dirty="0">
                <a:solidFill>
                  <a:srgbClr val="C00000"/>
                </a:solidFill>
              </a:rPr>
              <a:t> </a:t>
            </a:r>
            <a:r>
              <a:rPr lang="ka-GE" sz="2000" dirty="0" smtClean="0">
                <a:solidFill>
                  <a:srgbClr val="C00000"/>
                </a:solidFill>
              </a:rPr>
              <a:t>                                                                </a:t>
            </a:r>
          </a:p>
          <a:p>
            <a:pPr marL="0" indent="0" algn="just">
              <a:buNone/>
            </a:pPr>
            <a:r>
              <a:rPr lang="ka-GE" sz="2000" dirty="0">
                <a:solidFill>
                  <a:srgbClr val="C00000"/>
                </a:solidFill>
              </a:rPr>
              <a:t> </a:t>
            </a:r>
            <a:r>
              <a:rPr lang="ka-GE" sz="1400" dirty="0"/>
              <a:t>ამერიკაში, ინგლისში, ავსტრალიაში და ახალ ზელანდიაში ზემოთ აწეულ ცერა თითს აქვს სამი მნიშვნელობა, ჩვეულებროვად გამოიყენება გზაზე სასურველი  მიმართულებით მიმავალი  მანქანის გასაჩერებლად. მეორე  - ნიშნავს ყველაფერი რიგზეა, ხოლო როდესაც ცერა თითი მკვეთრად აღიმარტება  </a:t>
            </a:r>
            <a:r>
              <a:rPr lang="ka-GE" sz="1400" dirty="0" smtClean="0"/>
              <a:t>ზემოთ, </a:t>
            </a:r>
            <a:r>
              <a:rPr lang="ka-GE" sz="1400" dirty="0"/>
              <a:t>ესაა დამამცირებელი და </a:t>
            </a:r>
            <a:r>
              <a:rPr lang="ka-GE" sz="1400" dirty="0" smtClean="0"/>
              <a:t>შეურაცხმყოფელი ნიშანი.</a:t>
            </a:r>
          </a:p>
          <a:p>
            <a:pPr marL="0" indent="0" algn="just">
              <a:buNone/>
            </a:pPr>
            <a:r>
              <a:rPr lang="ka-GE" sz="1400" dirty="0" smtClean="0"/>
              <a:t>საბერძნეთში </a:t>
            </a:r>
            <a:r>
              <a:rPr lang="ka-GE" sz="1400" dirty="0"/>
              <a:t>ეს ნიშნავს   „ხმა </a:t>
            </a:r>
            <a:r>
              <a:rPr lang="ka-GE" sz="1400" dirty="0" smtClean="0"/>
              <a:t>გაიკმინდე  </a:t>
            </a:r>
            <a:r>
              <a:rPr lang="ka-GE" sz="1400" dirty="0"/>
              <a:t>„, ამიტომ  შეგიძლიათ  წარმოიდგინოთ,  ამერიკელის </a:t>
            </a:r>
            <a:r>
              <a:rPr lang="ka-GE" sz="1400" dirty="0" smtClean="0"/>
              <a:t>მდგომარეობა,  </a:t>
            </a:r>
            <a:r>
              <a:rPr lang="ka-GE" sz="1400" dirty="0"/>
              <a:t>როცა ის ცდილობს გააჩეროს მანქანა საბერძნეთის გზებზე. </a:t>
            </a:r>
            <a:endParaRPr lang="ka-GE" sz="1400" dirty="0" smtClean="0"/>
          </a:p>
          <a:p>
            <a:pPr marL="0" indent="0" algn="just">
              <a:buNone/>
            </a:pPr>
            <a:endParaRPr lang="ka-GE" sz="1400" dirty="0" smtClean="0"/>
          </a:p>
          <a:p>
            <a:pPr marL="0" indent="0" algn="just">
              <a:buNone/>
            </a:pPr>
            <a:r>
              <a:rPr lang="ka-GE" sz="1400" dirty="0" smtClean="0"/>
              <a:t>როდესაც </a:t>
            </a:r>
            <a:r>
              <a:rPr lang="ka-GE" sz="1400" dirty="0"/>
              <a:t>იტალიელები ითვლიან ერთიდან ხუთამდე ზემოთ აწეული ცერა თითი ნიშნავს-  1 , საჩვენებელი თითი-  2.  ხოლო როდესაც ამერიკელები და ინგლისელები ითვლიან საჩვენებელი თითი ნიშნავს- 1,      შუა თითი - 2,    და ცერა თითი ამ შემთხვევაში ნიშნავს 5. </a:t>
            </a:r>
            <a:endParaRPr lang="en-US" sz="1400" dirty="0"/>
          </a:p>
        </p:txBody>
      </p:sp>
      <p:pic>
        <p:nvPicPr>
          <p:cNvPr id="4" name="Picture 3"/>
          <p:cNvPicPr>
            <a:picLocks noChangeAspect="1"/>
          </p:cNvPicPr>
          <p:nvPr/>
        </p:nvPicPr>
        <p:blipFill>
          <a:blip r:embed="rId2"/>
          <a:stretch>
            <a:fillRect/>
          </a:stretch>
        </p:blipFill>
        <p:spPr>
          <a:xfrm>
            <a:off x="4689348" y="1524000"/>
            <a:ext cx="1514604" cy="1474215"/>
          </a:xfrm>
          <a:prstGeom prst="rect">
            <a:avLst/>
          </a:prstGeom>
        </p:spPr>
      </p:pic>
    </p:spTree>
    <p:extLst>
      <p:ext uri="{BB962C8B-B14F-4D97-AF65-F5344CB8AC3E}">
        <p14:creationId xmlns:p14="http://schemas.microsoft.com/office/powerpoint/2010/main" val="6741721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en-US" sz="2000" dirty="0">
                <a:solidFill>
                  <a:srgbClr val="C00000"/>
                </a:solidFill>
              </a:rPr>
              <a:t>V </a:t>
            </a:r>
            <a:r>
              <a:rPr lang="ka-GE" sz="2000" dirty="0">
                <a:solidFill>
                  <a:srgbClr val="C00000"/>
                </a:solidFill>
              </a:rPr>
              <a:t>გამოსახულების ნიშანი </a:t>
            </a:r>
            <a:r>
              <a:rPr lang="ka-GE" sz="2000" dirty="0" smtClean="0">
                <a:solidFill>
                  <a:srgbClr val="C00000"/>
                </a:solidFill>
              </a:rPr>
              <a:t>თითებით</a:t>
            </a:r>
          </a:p>
          <a:p>
            <a:pPr marL="0" indent="0">
              <a:buNone/>
            </a:pPr>
            <a:r>
              <a:rPr lang="ka-GE" sz="1600" dirty="0"/>
              <a:t> </a:t>
            </a:r>
            <a:endParaRPr lang="ka-GE" sz="1600" dirty="0" smtClean="0"/>
          </a:p>
          <a:p>
            <a:pPr marL="0" indent="0">
              <a:buNone/>
            </a:pPr>
            <a:endParaRPr lang="ka-GE" sz="1600" dirty="0"/>
          </a:p>
          <a:p>
            <a:pPr marL="0" indent="0">
              <a:buNone/>
            </a:pPr>
            <a:endParaRPr lang="ka-GE" sz="1600" dirty="0" smtClean="0"/>
          </a:p>
          <a:p>
            <a:pPr marL="0" indent="0" algn="just">
              <a:buNone/>
            </a:pPr>
            <a:r>
              <a:rPr lang="ka-GE" sz="1600" dirty="0" smtClean="0"/>
              <a:t>ეს  </a:t>
            </a:r>
            <a:r>
              <a:rPr lang="ka-GE" sz="1600" dirty="0"/>
              <a:t>ნიშანი კარგადაა ცნობილი დიდ </a:t>
            </a:r>
            <a:r>
              <a:rPr lang="ka-GE" sz="1600" dirty="0" smtClean="0"/>
              <a:t>ბრიტანეთში </a:t>
            </a:r>
            <a:r>
              <a:rPr lang="ka-GE" sz="1600" dirty="0"/>
              <a:t>და ავსტრალიაში და აქვს შეურაცხმყოფელი მნიშვნელობა. მეორე მსოფლიო ომის დროს უინსტონ  ჩერჩილმა გახადა პოპულარული "</a:t>
            </a:r>
            <a:r>
              <a:rPr lang="en-US" sz="1600" dirty="0"/>
              <a:t>V"    </a:t>
            </a:r>
            <a:r>
              <a:rPr lang="ka-GE" sz="1600" dirty="0"/>
              <a:t>ეს ნიშანი  გამარჯვების   აღსანიშნავად, მხოლოდ იმ განსხვავებით, რომ  ხელის ზურგი არის მიმართული მოსაუბრის მხარეს.ისე ეს არის შეურაცმყოფელი ჟესტი  „ხმა ჩაიწყვიტე „.  ევროპის მრავალ ქვეყნებში ეს ნიშანი გამოხატავს გამარჯვებას, თუკი ინგლისელს  უნდა ამ ჟესტით ევროპელს ანიშნოს რომ მან ხმა გაიკმიტოს, ის ვერ მიხვდება თუ რომელ გამარჯვებას გულისხმობს ინგლისელი. მრავალ ქვეყნებში ეს არის ციფრი  -2.</a:t>
            </a:r>
            <a:endParaRPr lang="en-US" sz="1600" dirty="0"/>
          </a:p>
        </p:txBody>
      </p:sp>
    </p:spTree>
    <p:extLst>
      <p:ext uri="{BB962C8B-B14F-4D97-AF65-F5344CB8AC3E}">
        <p14:creationId xmlns:p14="http://schemas.microsoft.com/office/powerpoint/2010/main" val="8382657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2000" dirty="0">
                <a:solidFill>
                  <a:srgbClr val="C00000"/>
                </a:solidFill>
              </a:rPr>
              <a:t>ჟესტების </a:t>
            </a:r>
            <a:r>
              <a:rPr lang="ka-GE" sz="2000" dirty="0" smtClean="0">
                <a:solidFill>
                  <a:srgbClr val="C00000"/>
                </a:solidFill>
              </a:rPr>
              <a:t>შეფასება</a:t>
            </a:r>
          </a:p>
          <a:p>
            <a:pPr marL="0" indent="0" algn="just">
              <a:buNone/>
            </a:pPr>
            <a:endParaRPr lang="ka-GE" sz="1600" dirty="0" smtClean="0"/>
          </a:p>
          <a:p>
            <a:pPr algn="just"/>
            <a:r>
              <a:rPr lang="ka-GE" sz="1600" dirty="0" smtClean="0"/>
              <a:t>ერთ </a:t>
            </a:r>
            <a:r>
              <a:rPr lang="ka-GE" sz="1600" dirty="0"/>
              <a:t>ერთ ყველაზე სერიოზული შეცდომა,  რომელიც შეიძლება დაუშვან გამოუცდელმა პირებმა, სხეუის ენის შესწავლის დროს, ესაა  წინა პლანზე წამოწიოს  და განიხილოს რომელიმე ჟესტი, სხვა ჟესტებისაგან და ვითარებისაგან  იზოლირებულად. </a:t>
            </a:r>
            <a:endParaRPr lang="ka-GE" sz="1600" dirty="0" smtClean="0"/>
          </a:p>
          <a:p>
            <a:pPr algn="just"/>
            <a:r>
              <a:rPr lang="ka-GE" sz="1600" dirty="0"/>
              <a:t>როგორც ნებისმიერი ენა, სხეულის ენაც შესდგება სიტყვებისაგან, წინადადებებისაგან და ჟესტებისაგან. თითოეული ჟესტი მსგავსია ერთი სიტყვისა, ხოლო სიტყვას შეიძლება  ქონდეს რამდენიმე სხვადასხვა მნიშვნელობა. ამ სიტყვის მნიშვნელობის სრულად გაგებას თქვენ შესძლებთ მხოლოდ  მაშინ, როდესაც ამ სიტყვას ჩასვამთ წინადადებაში სხვა სიტყვებთან ერთად.  ჟესტები მოდიან  „წინადადებების „ ფორმით და ზუსტად  ლაპარაკობენ ადამიანის არსებულ მდგომარეობაზე, განწყობილობაზე და ადამიანის ურთიერთობაზე.</a:t>
            </a:r>
            <a:endParaRPr lang="en-US" sz="1600" dirty="0"/>
          </a:p>
        </p:txBody>
      </p:sp>
    </p:spTree>
    <p:extLst>
      <p:ext uri="{BB962C8B-B14F-4D97-AF65-F5344CB8AC3E}">
        <p14:creationId xmlns:p14="http://schemas.microsoft.com/office/powerpoint/2010/main" val="1235438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smtClean="0"/>
              <a:t>არავერბალური კომუნიკაცია</a:t>
            </a:r>
            <a:endParaRPr lang="en-US"/>
          </a:p>
        </p:txBody>
      </p:sp>
      <p:pic>
        <p:nvPicPr>
          <p:cNvPr id="4" name="Content Placeholder 3"/>
          <p:cNvPicPr>
            <a:picLocks noGrp="1" noChangeAspect="1"/>
          </p:cNvPicPr>
          <p:nvPr>
            <p:ph sz="quarter" idx="1"/>
          </p:nvPr>
        </p:nvPicPr>
        <p:blipFill>
          <a:blip r:embed="rId2"/>
          <a:stretch>
            <a:fillRect/>
          </a:stretch>
        </p:blipFill>
        <p:spPr>
          <a:xfrm>
            <a:off x="3429000" y="1676400"/>
            <a:ext cx="1696571" cy="2290371"/>
          </a:xfrm>
          <a:prstGeom prst="rect">
            <a:avLst/>
          </a:prstGeom>
        </p:spPr>
      </p:pic>
      <p:sp>
        <p:nvSpPr>
          <p:cNvPr id="5" name="Rectangle 4"/>
          <p:cNvSpPr/>
          <p:nvPr/>
        </p:nvSpPr>
        <p:spPr>
          <a:xfrm>
            <a:off x="1908048" y="4038600"/>
            <a:ext cx="5562600" cy="2308324"/>
          </a:xfrm>
          <a:prstGeom prst="rect">
            <a:avLst/>
          </a:prstGeom>
        </p:spPr>
        <p:txBody>
          <a:bodyPr wrap="square">
            <a:spAutoFit/>
          </a:bodyPr>
          <a:lstStyle/>
          <a:p>
            <a:pPr algn="just"/>
            <a:r>
              <a:rPr lang="ka-GE"/>
              <a:t> </a:t>
            </a:r>
            <a:r>
              <a:rPr lang="ka-GE" sz="1400"/>
              <a:t>სურათი გვიჩვენებს  პიროვნების კრიტიკულ განწყობას. მთავარ ჟესტად გვევლინება ლოყის დაყრდნობა საჩვენებელ თითზე,  მაშინ როდესაც მეორე თითი ფარავს პირს, ხოლო  ცერა თითი დევს ნიკაპზე.  შემდეგი მტკიცება იმას, რომ მსმენელი   თქვენდამი კრიტიკულადაა განწყობილი ისაა, რომ მას მჭიდროდ აქვს ფეხი ფეხზე გადადებული და მეორე ხელი დევს ტანის საპირისპიროდ, თითქოს და მის დასაცავად, ხოლო თავი და ნიკაპი დახრილი აქვს მტრულად. ეს არავერბალური წინადადება გვაცნობს შემდეგს : „ მე არ მომწონს, რასაც თქვენ ლაპარაკობთ და მე თქვენ არ გეტანხმებით </a:t>
            </a:r>
            <a:r>
              <a:rPr lang="ka-GE" sz="1400" smtClean="0"/>
              <a:t>„.</a:t>
            </a:r>
            <a:endParaRPr lang="en-US" sz="1400"/>
          </a:p>
        </p:txBody>
      </p:sp>
    </p:spTree>
    <p:extLst>
      <p:ext uri="{BB962C8B-B14F-4D97-AF65-F5344CB8AC3E}">
        <p14:creationId xmlns:p14="http://schemas.microsoft.com/office/powerpoint/2010/main" val="255207010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smtClean="0"/>
              <a:t>არავერბალური კომუნიკაცია</a:t>
            </a:r>
            <a:endParaRPr lang="en-US"/>
          </a:p>
        </p:txBody>
      </p:sp>
      <p:sp>
        <p:nvSpPr>
          <p:cNvPr id="3" name="Content Placeholder 2"/>
          <p:cNvSpPr>
            <a:spLocks noGrp="1"/>
          </p:cNvSpPr>
          <p:nvPr>
            <p:ph sz="quarter" idx="1"/>
          </p:nvPr>
        </p:nvSpPr>
        <p:spPr/>
        <p:txBody>
          <a:bodyPr>
            <a:normAutofit/>
          </a:bodyPr>
          <a:lstStyle/>
          <a:p>
            <a:pPr algn="just"/>
            <a:r>
              <a:rPr lang="ka-GE" dirty="0"/>
              <a:t> </a:t>
            </a:r>
            <a:r>
              <a:rPr lang="ka-GE" sz="1600" dirty="0"/>
              <a:t>ხშირად შეიძლება დავაკვირდეთ, თუ რომელიმე </a:t>
            </a:r>
            <a:r>
              <a:rPr lang="ka-GE" sz="1600" dirty="0" smtClean="0"/>
              <a:t>პოლიტიკოსი </a:t>
            </a:r>
            <a:r>
              <a:rPr lang="ka-GE" sz="1600" dirty="0"/>
              <a:t>დგას ტრიბუნაზე,მკერდზე დაწყობილი  მჭიდროდ </a:t>
            </a:r>
            <a:r>
              <a:rPr lang="ka-GE" sz="1600" dirty="0" smtClean="0"/>
              <a:t>გადაჯვარადინებული </a:t>
            </a:r>
            <a:r>
              <a:rPr lang="ka-GE" sz="1600" dirty="0"/>
              <a:t>ხელებით (დამცავი პოზა) ძირს  დაწეული ნიკაპით  (კრიტიკული ან მტრული პოზა),  და ეუბნება </a:t>
            </a:r>
            <a:r>
              <a:rPr lang="ka-GE" sz="1600" dirty="0" smtClean="0"/>
              <a:t>აუდიტორიას </a:t>
            </a:r>
            <a:r>
              <a:rPr lang="ka-GE" sz="1600" dirty="0"/>
              <a:t>თუ, როგორ მეგობრულადაა ის განწყობილი ახალ-გაზრდული იდეების მიმართ</a:t>
            </a:r>
            <a:r>
              <a:rPr lang="ka-GE" sz="1600" dirty="0" smtClean="0"/>
              <a:t>. მას </a:t>
            </a:r>
            <a:r>
              <a:rPr lang="ka-GE" sz="1600" dirty="0"/>
              <a:t>შეუძლია აუდიტორია დაარწმუ-ნოს თავის თბილ და ჰუმანური ურთიერთობაში, ამასთან ერთად გააკეთოს მკვეთრი და ძლიერი დარტყმები ტრიბუნაზე. </a:t>
            </a:r>
            <a:endParaRPr lang="en-US" sz="1600" dirty="0"/>
          </a:p>
        </p:txBody>
      </p:sp>
    </p:spTree>
    <p:extLst>
      <p:ext uri="{BB962C8B-B14F-4D97-AF65-F5344CB8AC3E}">
        <p14:creationId xmlns:p14="http://schemas.microsoft.com/office/powerpoint/2010/main" val="8935840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838200" y="2514600"/>
            <a:ext cx="3334801" cy="2347163"/>
          </a:xfrm>
          <a:prstGeom prst="rect">
            <a:avLst/>
          </a:prstGeom>
        </p:spPr>
      </p:pic>
      <p:sp>
        <p:nvSpPr>
          <p:cNvPr id="5" name="Rectangle 4"/>
          <p:cNvSpPr/>
          <p:nvPr/>
        </p:nvSpPr>
        <p:spPr>
          <a:xfrm>
            <a:off x="4800600" y="1834319"/>
            <a:ext cx="3733800" cy="4308872"/>
          </a:xfrm>
          <a:prstGeom prst="rect">
            <a:avLst/>
          </a:prstGeom>
        </p:spPr>
        <p:txBody>
          <a:bodyPr wrap="square">
            <a:spAutoFit/>
          </a:bodyPr>
          <a:lstStyle/>
          <a:p>
            <a:pPr algn="just"/>
            <a:r>
              <a:rPr lang="ka-GE" sz="1400" dirty="0"/>
              <a:t>1.ზევით ამობრუნებული ხელის გული ჩვენს სანდოობასა და უსაფრთხოებაზე მიუთითებს. რაიმეს თხოვნისას ასეთი ჟესტის გამოყენების შემთხვევაში თანამოსაუბრე არ გრძნობს ზეწოლას, ის ჩვენს მითითებას აღიქვამს, როგორც თხოვნას</a:t>
            </a:r>
            <a:r>
              <a:rPr lang="ka-GE" dirty="0" smtClean="0"/>
              <a:t>.</a:t>
            </a:r>
          </a:p>
          <a:p>
            <a:pPr algn="just"/>
            <a:endParaRPr lang="ka-GE" dirty="0" smtClean="0"/>
          </a:p>
          <a:p>
            <a:pPr algn="just"/>
            <a:r>
              <a:rPr lang="ka-GE" sz="1400" dirty="0" smtClean="0"/>
              <a:t>2. გაშვერილი საჩვენებელი თითი თითქმის ყველა საზოგადოებასი ითვლება უხეშობად, არა ზრდილობიან საქციელად და ხსირად დიქტატორული სურვილების მანიშნებლად.</a:t>
            </a:r>
          </a:p>
          <a:p>
            <a:pPr algn="just"/>
            <a:endParaRPr lang="ka-GE" sz="1400" dirty="0" smtClean="0"/>
          </a:p>
          <a:p>
            <a:pPr algn="just"/>
            <a:r>
              <a:rPr lang="ka-GE" sz="1400" dirty="0"/>
              <a:t>3.ქვემოთ მიმართული ხელის </a:t>
            </a:r>
            <a:r>
              <a:rPr lang="ka-GE" sz="1400" dirty="0" smtClean="0"/>
              <a:t>გული უფროსობის </a:t>
            </a:r>
            <a:r>
              <a:rPr lang="ka-GE" sz="1400" dirty="0"/>
              <a:t>მსურველი ადამიანის შთაბეჭდილებას ტოვებს. მსგავსი ჟესტი “მბრძანებლობის" სიგნალის მატარებელია.</a:t>
            </a:r>
          </a:p>
          <a:p>
            <a:pPr algn="just"/>
            <a:endParaRPr lang="ka-GE" sz="1400" dirty="0"/>
          </a:p>
        </p:txBody>
      </p:sp>
    </p:spTree>
    <p:extLst>
      <p:ext uri="{BB962C8B-B14F-4D97-AF65-F5344CB8AC3E}">
        <p14:creationId xmlns:p14="http://schemas.microsoft.com/office/powerpoint/2010/main" val="19693150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lstStyle/>
          <a:p>
            <a:pPr marL="0" indent="0">
              <a:buNone/>
            </a:pPr>
            <a:r>
              <a:rPr lang="ka-GE" dirty="0" smtClean="0">
                <a:solidFill>
                  <a:srgbClr val="C00000"/>
                </a:solidFill>
              </a:rPr>
              <a:t>                     “</a:t>
            </a:r>
            <a:r>
              <a:rPr lang="ka-GE" sz="2000" dirty="0">
                <a:solidFill>
                  <a:srgbClr val="C00000"/>
                </a:solidFill>
              </a:rPr>
              <a:t>ხელები როგორც </a:t>
            </a:r>
            <a:r>
              <a:rPr lang="ka-GE" sz="2000" dirty="0" smtClean="0">
                <a:solidFill>
                  <a:srgbClr val="C00000"/>
                </a:solidFill>
              </a:rPr>
              <a:t>ბარიერი„</a:t>
            </a:r>
          </a:p>
          <a:p>
            <a:pPr marL="0" indent="0">
              <a:buNone/>
            </a:pPr>
            <a:endParaRPr lang="ka-GE" sz="2000" dirty="0">
              <a:solidFill>
                <a:srgbClr val="C00000"/>
              </a:solidFill>
            </a:endParaRPr>
          </a:p>
          <a:p>
            <a:pPr marL="0" indent="0" algn="just">
              <a:buNone/>
            </a:pPr>
            <a:r>
              <a:rPr lang="ka-GE" sz="1600" dirty="0"/>
              <a:t>მკერდზე გადაჯვარედინებული ხელები ყველაზე გავრცელებული ჟესტია. ის გამოხატულებაა ბავშვობაში ნასწავლი თავდაცვისა (საფრთხის შემჩნევის შემთხევაში პატარები სხვა ადამიანებსა და საგნებს ეფარებიან). მოზრდილი ადამიანი კი საფრთხის პირობებში კარადის ან სხვის ზურგს აღარ ეფარებიან, რის სანაცვლოდაც ის მკერდზე გადაჯვარედინებულ ხელებს იფარებს.</a:t>
            </a:r>
          </a:p>
          <a:p>
            <a:pPr marL="0" indent="0" algn="just">
              <a:buNone/>
            </a:pPr>
            <a:endParaRPr lang="ka-GE" sz="1600" dirty="0"/>
          </a:p>
          <a:p>
            <a:pPr marL="0" indent="0" algn="just">
              <a:buNone/>
            </a:pPr>
            <a:r>
              <a:rPr lang="ka-GE" sz="1600" dirty="0"/>
              <a:t>მაშასადამე, ხელების ასეთი მდგომარეობა </a:t>
            </a:r>
            <a:r>
              <a:rPr lang="ka-GE" sz="1600" dirty="0" smtClean="0"/>
              <a:t>გამოხატავს </a:t>
            </a:r>
            <a:r>
              <a:rPr lang="ka-GE" sz="1600" dirty="0"/>
              <a:t>განცდას </a:t>
            </a:r>
            <a:r>
              <a:rPr lang="ka-GE" sz="1600" dirty="0" smtClean="0"/>
              <a:t>იმისა, </a:t>
            </a:r>
            <a:r>
              <a:rPr lang="ka-GE" sz="1600" dirty="0"/>
              <a:t>რომ ადამიანი გრძნობს საფრთხეს ან უსიამოვნო სიტუაციის გადაფარვის სურვილს.</a:t>
            </a:r>
          </a:p>
          <a:p>
            <a:pPr marL="0" indent="0">
              <a:buNone/>
            </a:pPr>
            <a:endParaRPr lang="en-US" sz="2000" dirty="0">
              <a:solidFill>
                <a:srgbClr val="C00000"/>
              </a:solidFill>
            </a:endParaRPr>
          </a:p>
        </p:txBody>
      </p:sp>
    </p:spTree>
    <p:extLst>
      <p:ext uri="{BB962C8B-B14F-4D97-AF65-F5344CB8AC3E}">
        <p14:creationId xmlns:p14="http://schemas.microsoft.com/office/powerpoint/2010/main" val="206998196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76200" y="1752600"/>
            <a:ext cx="4876800" cy="541325"/>
          </a:xfrm>
          <a:prstGeom prst="rect">
            <a:avLst/>
          </a:prstGeom>
        </p:spPr>
      </p:pic>
      <p:pic>
        <p:nvPicPr>
          <p:cNvPr id="5" name="Picture 4"/>
          <p:cNvPicPr>
            <a:picLocks noChangeAspect="1"/>
          </p:cNvPicPr>
          <p:nvPr/>
        </p:nvPicPr>
        <p:blipFill>
          <a:blip r:embed="rId3"/>
          <a:stretch>
            <a:fillRect/>
          </a:stretch>
        </p:blipFill>
        <p:spPr>
          <a:xfrm>
            <a:off x="1600200" y="2293925"/>
            <a:ext cx="1469263" cy="1896020"/>
          </a:xfrm>
          <a:prstGeom prst="rect">
            <a:avLst/>
          </a:prstGeom>
        </p:spPr>
      </p:pic>
      <p:pic>
        <p:nvPicPr>
          <p:cNvPr id="6" name="Picture 5"/>
          <p:cNvPicPr>
            <a:picLocks noChangeAspect="1"/>
          </p:cNvPicPr>
          <p:nvPr/>
        </p:nvPicPr>
        <p:blipFill>
          <a:blip r:embed="rId4"/>
          <a:stretch>
            <a:fillRect/>
          </a:stretch>
        </p:blipFill>
        <p:spPr>
          <a:xfrm>
            <a:off x="5257800" y="1600200"/>
            <a:ext cx="3575700" cy="1102786"/>
          </a:xfrm>
          <a:prstGeom prst="rect">
            <a:avLst/>
          </a:prstGeom>
        </p:spPr>
      </p:pic>
      <p:pic>
        <p:nvPicPr>
          <p:cNvPr id="7" name="Picture 6"/>
          <p:cNvPicPr>
            <a:picLocks noChangeAspect="1"/>
          </p:cNvPicPr>
          <p:nvPr/>
        </p:nvPicPr>
        <p:blipFill>
          <a:blip r:embed="rId5"/>
          <a:stretch>
            <a:fillRect/>
          </a:stretch>
        </p:blipFill>
        <p:spPr>
          <a:xfrm>
            <a:off x="5791200" y="2714041"/>
            <a:ext cx="2353260" cy="2243522"/>
          </a:xfrm>
          <a:prstGeom prst="rect">
            <a:avLst/>
          </a:prstGeom>
        </p:spPr>
      </p:pic>
      <p:pic>
        <p:nvPicPr>
          <p:cNvPr id="8" name="Picture 7"/>
          <p:cNvPicPr>
            <a:picLocks noChangeAspect="1"/>
          </p:cNvPicPr>
          <p:nvPr/>
        </p:nvPicPr>
        <p:blipFill>
          <a:blip r:embed="rId6"/>
          <a:stretch>
            <a:fillRect/>
          </a:stretch>
        </p:blipFill>
        <p:spPr>
          <a:xfrm>
            <a:off x="597196" y="4898989"/>
            <a:ext cx="1917404" cy="1101792"/>
          </a:xfrm>
          <a:prstGeom prst="rect">
            <a:avLst/>
          </a:prstGeom>
        </p:spPr>
      </p:pic>
      <p:pic>
        <p:nvPicPr>
          <p:cNvPr id="9" name="Picture 8"/>
          <p:cNvPicPr>
            <a:picLocks noChangeAspect="1"/>
          </p:cNvPicPr>
          <p:nvPr/>
        </p:nvPicPr>
        <p:blipFill>
          <a:blip r:embed="rId7"/>
          <a:stretch>
            <a:fillRect/>
          </a:stretch>
        </p:blipFill>
        <p:spPr>
          <a:xfrm>
            <a:off x="2895600" y="4495800"/>
            <a:ext cx="1932599" cy="2152075"/>
          </a:xfrm>
          <a:prstGeom prst="rect">
            <a:avLst/>
          </a:prstGeom>
        </p:spPr>
      </p:pic>
    </p:spTree>
    <p:extLst>
      <p:ext uri="{BB962C8B-B14F-4D97-AF65-F5344CB8AC3E}">
        <p14:creationId xmlns:p14="http://schemas.microsoft.com/office/powerpoint/2010/main" val="40712595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lstStyle/>
          <a:p>
            <a:pPr>
              <a:buNone/>
            </a:pPr>
            <a:endParaRPr lang="ka-GE" dirty="0" smtClean="0"/>
          </a:p>
          <a:p>
            <a:pPr>
              <a:buNone/>
            </a:pPr>
            <a:endParaRPr lang="ka-GE" dirty="0" smtClean="0"/>
          </a:p>
          <a:p>
            <a:pPr marL="0" indent="0" algn="ctr">
              <a:buNone/>
            </a:pPr>
            <a:r>
              <a:rPr lang="ka-GE" dirty="0" smtClean="0">
                <a:solidFill>
                  <a:srgbClr val="C00000"/>
                </a:solidFill>
              </a:rPr>
              <a:t>სხეულის ენა- ინფორმაციის გაცვლა მეტყველების გარეშე</a:t>
            </a:r>
          </a:p>
          <a:p>
            <a:pPr marL="0" indent="0" algn="ctr">
              <a:buNone/>
            </a:pPr>
            <a:endParaRPr lang="ka-GE" dirty="0">
              <a:solidFill>
                <a:srgbClr val="C00000"/>
              </a:solidFill>
            </a:endParaRPr>
          </a:p>
          <a:p>
            <a:pPr marL="0" indent="0" algn="ctr">
              <a:buNone/>
            </a:pPr>
            <a:r>
              <a:rPr lang="ka-GE" sz="2000" dirty="0"/>
              <a:t>ადამიანის არავერბალური  მოქმედებების სერიოზული შესწავლა  დაიწყო 60 იანი წლების დასაწყისში</a:t>
            </a:r>
          </a:p>
          <a:p>
            <a:pPr marL="0" indent="0" algn="ctr">
              <a:buNone/>
            </a:pPr>
            <a:endParaRPr lang="ka-GE" dirty="0" smtClean="0">
              <a:solidFill>
                <a:srgbClr val="C00000"/>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990600" y="3886200"/>
            <a:ext cx="2152114" cy="1764934"/>
          </a:xfrm>
          <a:prstGeom prst="rect">
            <a:avLst/>
          </a:prstGeom>
        </p:spPr>
      </p:pic>
      <p:pic>
        <p:nvPicPr>
          <p:cNvPr id="5" name="Picture 4"/>
          <p:cNvPicPr>
            <a:picLocks noChangeAspect="1"/>
          </p:cNvPicPr>
          <p:nvPr/>
        </p:nvPicPr>
        <p:blipFill>
          <a:blip r:embed="rId3"/>
          <a:stretch>
            <a:fillRect/>
          </a:stretch>
        </p:blipFill>
        <p:spPr>
          <a:xfrm>
            <a:off x="990600" y="1799266"/>
            <a:ext cx="2115495" cy="1743607"/>
          </a:xfrm>
          <a:prstGeom prst="rect">
            <a:avLst/>
          </a:prstGeom>
        </p:spPr>
      </p:pic>
      <p:pic>
        <p:nvPicPr>
          <p:cNvPr id="6" name="Picture 5"/>
          <p:cNvPicPr>
            <a:picLocks noChangeAspect="1"/>
          </p:cNvPicPr>
          <p:nvPr/>
        </p:nvPicPr>
        <p:blipFill>
          <a:blip r:embed="rId4"/>
          <a:stretch>
            <a:fillRect/>
          </a:stretch>
        </p:blipFill>
        <p:spPr>
          <a:xfrm>
            <a:off x="5505914" y="1894350"/>
            <a:ext cx="2625102" cy="890074"/>
          </a:xfrm>
          <a:prstGeom prst="rect">
            <a:avLst/>
          </a:prstGeom>
        </p:spPr>
      </p:pic>
      <p:pic>
        <p:nvPicPr>
          <p:cNvPr id="7" name="Picture 6"/>
          <p:cNvPicPr>
            <a:picLocks noChangeAspect="1"/>
          </p:cNvPicPr>
          <p:nvPr/>
        </p:nvPicPr>
        <p:blipFill>
          <a:blip r:embed="rId5"/>
          <a:stretch>
            <a:fillRect/>
          </a:stretch>
        </p:blipFill>
        <p:spPr>
          <a:xfrm>
            <a:off x="5791200" y="3496207"/>
            <a:ext cx="2054530" cy="1865538"/>
          </a:xfrm>
          <a:prstGeom prst="rect">
            <a:avLst/>
          </a:prstGeom>
        </p:spPr>
      </p:pic>
    </p:spTree>
    <p:extLst>
      <p:ext uri="{BB962C8B-B14F-4D97-AF65-F5344CB8AC3E}">
        <p14:creationId xmlns:p14="http://schemas.microsoft.com/office/powerpoint/2010/main" val="9837611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lstStyle/>
          <a:p>
            <a:pPr marL="0" indent="0">
              <a:buNone/>
            </a:pPr>
            <a:r>
              <a:rPr lang="en-US" dirty="0" smtClean="0"/>
              <a:t>                  </a:t>
            </a:r>
            <a:r>
              <a:rPr lang="ka-GE" sz="1600" dirty="0" smtClean="0">
                <a:solidFill>
                  <a:srgbClr val="C00000"/>
                </a:solidFill>
              </a:rPr>
              <a:t>ხელის </a:t>
            </a:r>
            <a:r>
              <a:rPr lang="ka-GE" sz="1600" dirty="0">
                <a:solidFill>
                  <a:srgbClr val="C00000"/>
                </a:solidFill>
              </a:rPr>
              <a:t>თითების ერთმანეთში </a:t>
            </a:r>
            <a:r>
              <a:rPr lang="ka-GE" sz="1600" dirty="0" smtClean="0">
                <a:solidFill>
                  <a:srgbClr val="C00000"/>
                </a:solidFill>
              </a:rPr>
              <a:t>ჩაჭდობა</a:t>
            </a:r>
            <a:endParaRPr lang="en-US" sz="1600" dirty="0" smtClean="0">
              <a:solidFill>
                <a:srgbClr val="C00000"/>
              </a:solidFill>
            </a:endParaRPr>
          </a:p>
          <a:p>
            <a:pPr marL="0" indent="0" algn="just">
              <a:buNone/>
            </a:pPr>
            <a:r>
              <a:rPr lang="ka-GE" sz="1400" dirty="0" smtClean="0"/>
              <a:t>ერთი  </a:t>
            </a:r>
            <a:r>
              <a:rPr lang="ka-GE" sz="1400" dirty="0"/>
              <a:t>შეხედვით ეს შეიძლება მოგვეჩვენოს, როგორც ნდობის  გამომხატველ ჟესტად. </a:t>
            </a:r>
            <a:r>
              <a:rPr lang="ka-GE" sz="1400" dirty="0" smtClean="0"/>
              <a:t>რამდენადაც, </a:t>
            </a:r>
            <a:r>
              <a:rPr lang="ka-GE" sz="1400" dirty="0"/>
              <a:t>როცა მას მიმართავენ </a:t>
            </a:r>
            <a:r>
              <a:rPr lang="ka-GE" sz="1400" dirty="0" smtClean="0"/>
              <a:t>ადამიანები, </a:t>
            </a:r>
            <a:r>
              <a:rPr lang="ka-GE" sz="1400" dirty="0"/>
              <a:t>ისინი იღიმებიან და თავს გრძნობენ </a:t>
            </a:r>
            <a:r>
              <a:rPr lang="ka-GE" sz="1400" dirty="0" smtClean="0"/>
              <a:t>ბედნიერად</a:t>
            </a:r>
            <a:r>
              <a:rPr lang="en-US" sz="1400" dirty="0" smtClean="0"/>
              <a:t>, </a:t>
            </a:r>
            <a:r>
              <a:rPr lang="ka-GE" sz="1400" dirty="0"/>
              <a:t>მაგრამ </a:t>
            </a:r>
            <a:r>
              <a:rPr lang="ka-GE" sz="1400" dirty="0" smtClean="0"/>
              <a:t>გამოკვლევები, </a:t>
            </a:r>
            <a:r>
              <a:rPr lang="ka-GE" sz="1400" dirty="0"/>
              <a:t>რომლებიც ჩაატარეს ნირენბერგმა და </a:t>
            </a:r>
            <a:r>
              <a:rPr lang="ka-GE" sz="1400" dirty="0" smtClean="0"/>
              <a:t>კალერომ  </a:t>
            </a:r>
            <a:r>
              <a:rPr lang="ka-GE" sz="1400" dirty="0"/>
              <a:t>ჩაჭდობილი თითების ჟესტების შესასწავლად, მათ საშუალება მისცა, რომ დაემტკიცებინათ,  ეს ჟესტი ნიშნავს  უიმედობას    და ადამიანის </a:t>
            </a:r>
            <a:r>
              <a:rPr lang="ka-GE" sz="1400" dirty="0" smtClean="0"/>
              <a:t>სურვილს, </a:t>
            </a:r>
            <a:r>
              <a:rPr lang="ka-GE" sz="1400" dirty="0"/>
              <a:t>დაფაროს ყველა უარყოფითი დამოკიდებულება. ამ ჟესტს აქვს სამი ვარიანტი :  ჩაჭდობილი ხელის </a:t>
            </a:r>
            <a:r>
              <a:rPr lang="ka-GE" sz="1400" dirty="0" smtClean="0"/>
              <a:t>თითები აწეული სახის დონეზე, ჩაჭდობილი ხელები დევს მაგიდაზე, ჩაჭდობილი ხელები მუხლებზე, დამჯდარ მდგომარეობაში,  ან ფეხზე მდგომის ქვემოთ დაშვებული გადაჭდობილი ხელები.</a:t>
            </a:r>
          </a:p>
          <a:p>
            <a:pPr marL="0" indent="0">
              <a:buNone/>
            </a:pPr>
            <a:endParaRPr lang="ka-GE" sz="1400" dirty="0"/>
          </a:p>
          <a:p>
            <a:pPr marL="0" indent="0">
              <a:buNone/>
            </a:pPr>
            <a:r>
              <a:rPr lang="ka-GE" sz="1400" dirty="0" smtClean="0"/>
              <a:t> </a:t>
            </a:r>
            <a:endParaRPr lang="en-US" sz="1400" dirty="0"/>
          </a:p>
        </p:txBody>
      </p:sp>
      <p:pic>
        <p:nvPicPr>
          <p:cNvPr id="4" name="Picture 3"/>
          <p:cNvPicPr>
            <a:picLocks noChangeAspect="1"/>
          </p:cNvPicPr>
          <p:nvPr/>
        </p:nvPicPr>
        <p:blipFill>
          <a:blip r:embed="rId2"/>
          <a:stretch>
            <a:fillRect/>
          </a:stretch>
        </p:blipFill>
        <p:spPr>
          <a:xfrm>
            <a:off x="762000" y="4107137"/>
            <a:ext cx="1533333" cy="1447619"/>
          </a:xfrm>
          <a:prstGeom prst="rect">
            <a:avLst/>
          </a:prstGeom>
        </p:spPr>
      </p:pic>
      <p:pic>
        <p:nvPicPr>
          <p:cNvPr id="5" name="Picture 4"/>
          <p:cNvPicPr>
            <a:picLocks noChangeAspect="1"/>
          </p:cNvPicPr>
          <p:nvPr/>
        </p:nvPicPr>
        <p:blipFill>
          <a:blip r:embed="rId3"/>
          <a:stretch>
            <a:fillRect/>
          </a:stretch>
        </p:blipFill>
        <p:spPr>
          <a:xfrm>
            <a:off x="3429000" y="4046220"/>
            <a:ext cx="1766208" cy="1295219"/>
          </a:xfrm>
          <a:prstGeom prst="rect">
            <a:avLst/>
          </a:prstGeom>
        </p:spPr>
      </p:pic>
      <p:pic>
        <p:nvPicPr>
          <p:cNvPr id="6" name="Picture 5"/>
          <p:cNvPicPr>
            <a:picLocks noChangeAspect="1"/>
          </p:cNvPicPr>
          <p:nvPr/>
        </p:nvPicPr>
        <p:blipFill>
          <a:blip r:embed="rId4"/>
          <a:stretch>
            <a:fillRect/>
          </a:stretch>
        </p:blipFill>
        <p:spPr>
          <a:xfrm>
            <a:off x="6477000" y="3764280"/>
            <a:ext cx="1600000" cy="1790476"/>
          </a:xfrm>
          <a:prstGeom prst="rect">
            <a:avLst/>
          </a:prstGeom>
        </p:spPr>
      </p:pic>
    </p:spTree>
    <p:extLst>
      <p:ext uri="{BB962C8B-B14F-4D97-AF65-F5344CB8AC3E}">
        <p14:creationId xmlns:p14="http://schemas.microsoft.com/office/powerpoint/2010/main" val="147735334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sp>
        <p:nvSpPr>
          <p:cNvPr id="3" name="Content Placeholder 2"/>
          <p:cNvSpPr>
            <a:spLocks noGrp="1"/>
          </p:cNvSpPr>
          <p:nvPr>
            <p:ph sz="quarter" idx="1"/>
          </p:nvPr>
        </p:nvSpPr>
        <p:spPr/>
        <p:txBody>
          <a:bodyPr>
            <a:normAutofit/>
          </a:bodyPr>
          <a:lstStyle/>
          <a:p>
            <a:pPr algn="just"/>
            <a:r>
              <a:rPr lang="ka-GE" dirty="0"/>
              <a:t> </a:t>
            </a:r>
            <a:r>
              <a:rPr lang="ka-GE" sz="1800" dirty="0"/>
              <a:t>მოლაპარაკებების დროს ამ ჟესტის გამოჩენა ნიშნავს, რომ ჟესტის ავტორი შეშფოთებულია, ღელავს და  ნეგატიური განცდა აქვს სიტუაციის ან იმის მიმართ რაც ხდება. ასეთ პოზას ადამიანები როგორც წესი მაშინ ღებულობენ, როცა ხვდებიან, რომ ვერ ახერხებენ თანამოსაუბრის (მოწინააღმდეგის) დარწმუნებას ან გრძნობენ, რომ მოლაპარაკება წაგებულია.</a:t>
            </a:r>
          </a:p>
          <a:p>
            <a:pPr algn="just"/>
            <a:r>
              <a:rPr lang="ka-GE" sz="1800" dirty="0"/>
              <a:t>       </a:t>
            </a:r>
            <a:r>
              <a:rPr lang="en-US" sz="1800" dirty="0"/>
              <a:t>FBI-</a:t>
            </a:r>
            <a:r>
              <a:rPr lang="ka-GE" sz="1800" dirty="0"/>
              <a:t>ის ყოფილი აგენტი და </a:t>
            </a:r>
            <a:r>
              <a:rPr lang="ka-GE" sz="1800" dirty="0" err="1"/>
              <a:t>არავერბალური</a:t>
            </a:r>
            <a:r>
              <a:rPr lang="ka-GE" sz="1800" dirty="0"/>
              <a:t> კომუნიკაციის სპეციალისტი ჯო ნავარო (</a:t>
            </a:r>
            <a:r>
              <a:rPr lang="en-US" sz="1800" dirty="0"/>
              <a:t>Joe Navarro) </a:t>
            </a:r>
            <a:r>
              <a:rPr lang="ka-GE" sz="1800" dirty="0"/>
              <a:t>თითების </a:t>
            </a:r>
            <a:r>
              <a:rPr lang="ka-GE" sz="1800" dirty="0" err="1"/>
              <a:t>გადაჭდობას</a:t>
            </a:r>
            <a:r>
              <a:rPr lang="ka-GE" sz="1800" dirty="0"/>
              <a:t> ხელის მტევნების იმ ჟესტთა რიგს მიაკუთვნებს, რომლებიც ადამიანის საკუთარ თავში </a:t>
            </a:r>
            <a:r>
              <a:rPr lang="ka-GE" sz="1800" dirty="0" err="1"/>
              <a:t>დაურწმუნებლობაზე</a:t>
            </a:r>
            <a:r>
              <a:rPr lang="ka-GE" sz="1800" dirty="0"/>
              <a:t> და  სტრესზე მიანიშნებენ. „გადაჭდობილი თითები არის უნივერსალური ხერხი ვაჩვენოთ, რომ ჩვენ შეშფოთებულები ვართ და განვიცდით სტრესს“ (</a:t>
            </a:r>
            <a:r>
              <a:rPr lang="en-US" sz="1800" dirty="0"/>
              <a:t>Joe Navarro, Marvin </a:t>
            </a:r>
            <a:r>
              <a:rPr lang="en-US" sz="1800" dirty="0" err="1"/>
              <a:t>Karlins</a:t>
            </a:r>
            <a:r>
              <a:rPr lang="en-US" sz="1800" dirty="0"/>
              <a:t> - What Every Body Is Saying. HarperCollins Pub., 2008. </a:t>
            </a:r>
            <a:r>
              <a:rPr lang="ka-GE" sz="1800" dirty="0" err="1"/>
              <a:t>გვ.149</a:t>
            </a:r>
            <a:r>
              <a:rPr lang="ka-GE" sz="1800" dirty="0"/>
              <a:t>).</a:t>
            </a:r>
            <a:endParaRPr lang="en-US" sz="1800" dirty="0"/>
          </a:p>
        </p:txBody>
      </p:sp>
    </p:spTree>
    <p:extLst>
      <p:ext uri="{BB962C8B-B14F-4D97-AF65-F5344CB8AC3E}">
        <p14:creationId xmlns:p14="http://schemas.microsoft.com/office/powerpoint/2010/main" val="140216962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1710891" y="1600200"/>
            <a:ext cx="5957167" cy="4495800"/>
          </a:xfrm>
          <a:prstGeom prst="rect">
            <a:avLst/>
          </a:prstGeom>
        </p:spPr>
      </p:pic>
    </p:spTree>
    <p:extLst>
      <p:ext uri="{BB962C8B-B14F-4D97-AF65-F5344CB8AC3E}">
        <p14:creationId xmlns:p14="http://schemas.microsoft.com/office/powerpoint/2010/main" val="326161707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algn="just"/>
            <a:r>
              <a:rPr lang="ka-GE" sz="1600" dirty="0"/>
              <a:t>არსებობს დამოკიდებულება ხელების მდგომარეობასა და ნეგატიური გრძნობის ძალასთან, რომელსაც განიცდის ადამიანი, ე. ი ძნელი იქნება იმ  ადამიანთან </a:t>
            </a:r>
            <a:r>
              <a:rPr lang="ka-GE" sz="1600" dirty="0" smtClean="0"/>
              <a:t>მოლაპარაკება</a:t>
            </a:r>
            <a:r>
              <a:rPr lang="ka-GE" sz="1600" dirty="0"/>
              <a:t>,  თუ კი მას ხელები აწეული </a:t>
            </a:r>
            <a:r>
              <a:rPr lang="ka-GE" sz="1600" dirty="0" smtClean="0"/>
              <a:t>აქვს </a:t>
            </a:r>
            <a:r>
              <a:rPr lang="ka-GE" sz="1600" dirty="0"/>
              <a:t>სახის მიდამოებში და შედარებით ადვილი მაგიდასთან მჯდომთან. ამ ნეგატიური  სიტუაციის განსამუხტავად საჭიროა რიგითი  ზომების მიღება, რომელიც საშუალებას მისცემს ადამიანს ხელები გასწიოს წინ და გამოაჩინოს ხელის გულები, უამისოდ იარსებებს მტრული სიტუაცია მოლაპარაკების დროს</a:t>
            </a:r>
            <a:r>
              <a:rPr lang="ka-GE" sz="1600" dirty="0" smtClean="0"/>
              <a:t>.</a:t>
            </a:r>
          </a:p>
          <a:p>
            <a:pPr marL="0" indent="0" algn="just">
              <a:buNone/>
            </a:pPr>
            <a:endParaRPr lang="ka-GE" sz="1600" dirty="0" smtClean="0"/>
          </a:p>
          <a:p>
            <a:pPr algn="just"/>
            <a:r>
              <a:rPr lang="ka-GE" sz="1600" dirty="0"/>
              <a:t>აღსანიშნავია, რომ არსებობს კორელაცია ნეგატიური განცდის ინტენსიობასა და ჟესტის გამოსახვის სიმაღლეს შორის. როგორც აღმოჩნდა, რაც უფრო მაღლაა გამოსახული ეს ჟესტი, მით უფრო ძლიერია ნეგატიური ემოცია. შესაბამისად რაც უფრო მაღლა აქვს თანამოსაუბრეს თითები გადაჭდობილი მით უფრო რთულია მისი დარწმუნება (</a:t>
            </a:r>
            <a:r>
              <a:rPr lang="en-US" sz="1600" dirty="0"/>
              <a:t>Allan &amp; Barbara Pease - The Definitive Book of Body Language. Pease International Pty, Limited, 2004)</a:t>
            </a:r>
          </a:p>
          <a:p>
            <a:pPr marL="0" indent="0" algn="just">
              <a:buNone/>
            </a:pPr>
            <a:endParaRPr lang="en-US" sz="1600" dirty="0"/>
          </a:p>
        </p:txBody>
      </p:sp>
    </p:spTree>
    <p:extLst>
      <p:ext uri="{BB962C8B-B14F-4D97-AF65-F5344CB8AC3E}">
        <p14:creationId xmlns:p14="http://schemas.microsoft.com/office/powerpoint/2010/main" val="417783202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lstStyle/>
          <a:p>
            <a:pPr marL="0" indent="0">
              <a:buNone/>
            </a:pPr>
            <a:r>
              <a:rPr lang="ka-GE" dirty="0"/>
              <a:t> </a:t>
            </a:r>
            <a:r>
              <a:rPr lang="ka-GE" dirty="0" smtClean="0"/>
              <a:t>                  </a:t>
            </a:r>
            <a:r>
              <a:rPr lang="ka-GE" sz="1600" dirty="0" smtClean="0">
                <a:solidFill>
                  <a:srgbClr val="C00000"/>
                </a:solidFill>
              </a:rPr>
              <a:t>ხელების  </a:t>
            </a:r>
            <a:r>
              <a:rPr lang="ka-GE" sz="1600" dirty="0">
                <a:solidFill>
                  <a:srgbClr val="C00000"/>
                </a:solidFill>
              </a:rPr>
              <a:t>კოშკისებური  </a:t>
            </a:r>
            <a:r>
              <a:rPr lang="ka-GE" sz="1600" dirty="0" smtClean="0">
                <a:solidFill>
                  <a:srgbClr val="C00000"/>
                </a:solidFill>
              </a:rPr>
              <a:t>განლაგება (,, შპილი“)</a:t>
            </a:r>
          </a:p>
          <a:p>
            <a:pPr marL="0" indent="0">
              <a:buNone/>
            </a:pPr>
            <a:endParaRPr lang="en-US" sz="1600" dirty="0">
              <a:solidFill>
                <a:srgbClr val="C00000"/>
              </a:solidFill>
            </a:endParaRPr>
          </a:p>
        </p:txBody>
      </p:sp>
      <p:sp>
        <p:nvSpPr>
          <p:cNvPr id="4" name="Rectangle 3"/>
          <p:cNvSpPr/>
          <p:nvPr/>
        </p:nvSpPr>
        <p:spPr>
          <a:xfrm>
            <a:off x="457200" y="2362199"/>
            <a:ext cx="7543800" cy="1446550"/>
          </a:xfrm>
          <a:prstGeom prst="rect">
            <a:avLst/>
          </a:prstGeom>
        </p:spPr>
        <p:txBody>
          <a:bodyPr wrap="square">
            <a:spAutoFit/>
          </a:bodyPr>
          <a:lstStyle/>
          <a:p>
            <a:r>
              <a:rPr lang="ka-GE" dirty="0"/>
              <a:t>1. „შპილი“</a:t>
            </a:r>
          </a:p>
          <a:p>
            <a:pPr algn="just"/>
            <a:endParaRPr lang="ka-GE" sz="1400" dirty="0"/>
          </a:p>
          <a:p>
            <a:pPr algn="just"/>
            <a:r>
              <a:rPr lang="ka-GE" sz="1400" dirty="0"/>
              <a:t>         ხელების ამ ჟესტს „შპილის“ სახელი დაერქვა იმის გამო, რომ წააგავს შენობის თავზე მაღალი, პირამიდის ან კონუსის ფორმის სვეტს (გერმანულად </a:t>
            </a:r>
            <a:r>
              <a:rPr lang="en-US" sz="1400" dirty="0"/>
              <a:t>Spill). </a:t>
            </a:r>
          </a:p>
          <a:p>
            <a:pPr algn="just"/>
            <a:r>
              <a:rPr lang="en-US" sz="1400" dirty="0"/>
              <a:t>    </a:t>
            </a:r>
            <a:r>
              <a:rPr lang="ka-GE" sz="1400" dirty="0"/>
              <a:t>აღნიშნული ჟესტი, ერთ-ერთმა პირველმა, ამერიკელმა </a:t>
            </a:r>
            <a:r>
              <a:rPr lang="ka-GE" sz="1400" dirty="0" err="1"/>
              <a:t>ანტროპოლოგმა</a:t>
            </a:r>
            <a:r>
              <a:rPr lang="ka-GE" sz="1400" dirty="0"/>
              <a:t> და </a:t>
            </a:r>
            <a:r>
              <a:rPr lang="ka-GE" sz="1400" dirty="0" err="1"/>
              <a:t>არავერბალური</a:t>
            </a:r>
            <a:r>
              <a:rPr lang="ka-GE" sz="1400" dirty="0"/>
              <a:t> კომუნიკაციის სპეციალისტმა, რეი </a:t>
            </a:r>
            <a:r>
              <a:rPr lang="ka-GE" sz="1400" dirty="0" err="1" smtClean="0"/>
              <a:t>ბირდვისტელმა</a:t>
            </a:r>
            <a:r>
              <a:rPr lang="en-US" sz="1400" dirty="0" smtClean="0"/>
              <a:t> </a:t>
            </a:r>
            <a:r>
              <a:rPr lang="ka-GE" sz="1400" dirty="0" smtClean="0"/>
              <a:t>აღწერა</a:t>
            </a:r>
            <a:endParaRPr lang="en-US" sz="1400" dirty="0"/>
          </a:p>
        </p:txBody>
      </p:sp>
      <p:pic>
        <p:nvPicPr>
          <p:cNvPr id="5" name="Picture 4"/>
          <p:cNvPicPr>
            <a:picLocks noChangeAspect="1"/>
          </p:cNvPicPr>
          <p:nvPr/>
        </p:nvPicPr>
        <p:blipFill>
          <a:blip r:embed="rId2"/>
          <a:stretch>
            <a:fillRect/>
          </a:stretch>
        </p:blipFill>
        <p:spPr>
          <a:xfrm>
            <a:off x="1701927" y="4014651"/>
            <a:ext cx="1524000" cy="1750979"/>
          </a:xfrm>
          <a:prstGeom prst="rect">
            <a:avLst/>
          </a:prstGeom>
        </p:spPr>
      </p:pic>
      <p:pic>
        <p:nvPicPr>
          <p:cNvPr id="6" name="Picture 5"/>
          <p:cNvPicPr>
            <a:picLocks noChangeAspect="1"/>
          </p:cNvPicPr>
          <p:nvPr/>
        </p:nvPicPr>
        <p:blipFill>
          <a:blip r:embed="rId3"/>
          <a:stretch>
            <a:fillRect/>
          </a:stretch>
        </p:blipFill>
        <p:spPr>
          <a:xfrm>
            <a:off x="4800600" y="4038600"/>
            <a:ext cx="1628775" cy="1672292"/>
          </a:xfrm>
          <a:prstGeom prst="rect">
            <a:avLst/>
          </a:prstGeom>
        </p:spPr>
      </p:pic>
    </p:spTree>
    <p:extLst>
      <p:ext uri="{BB962C8B-B14F-4D97-AF65-F5344CB8AC3E}">
        <p14:creationId xmlns:p14="http://schemas.microsoft.com/office/powerpoint/2010/main" val="237581241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algn="just"/>
            <a:r>
              <a:rPr lang="ka-GE" sz="1400" dirty="0" smtClean="0"/>
              <a:t>ეს </a:t>
            </a:r>
            <a:r>
              <a:rPr lang="ka-GE" sz="1400" dirty="0"/>
              <a:t>ჟესტი თავდაჯერებულობისა და ავტორიტეტის გამომხატველია. მას ხშირად იყენებენ მაღალი თანამდებობის პირები და უმაღლესი რანგის მენეჯერები. ახასიათებს საკუთარ თავში დარწმუნებულ ადამიანებს, რომლებმაც კარგად იციან საკუთარი ფასი. ხშირად ამ ჟესტს აღიქვამენ, როგორც ქედმაღლობისა </a:t>
            </a:r>
            <a:r>
              <a:rPr lang="ka-GE" sz="1400" dirty="0" smtClean="0"/>
              <a:t>და </a:t>
            </a:r>
            <a:r>
              <a:rPr lang="ka-GE" sz="1400" dirty="0"/>
              <a:t>თვითკმაყოფილების ნიშანს</a:t>
            </a:r>
            <a:r>
              <a:rPr lang="ka-GE" sz="1400" dirty="0" smtClean="0"/>
              <a:t>.</a:t>
            </a:r>
          </a:p>
          <a:p>
            <a:pPr marL="0" indent="0" algn="just">
              <a:buNone/>
            </a:pPr>
            <a:endParaRPr lang="ka-GE" sz="1400" dirty="0" smtClean="0"/>
          </a:p>
          <a:p>
            <a:pPr algn="just"/>
            <a:r>
              <a:rPr lang="ka-GE" sz="1400" dirty="0"/>
              <a:t>არის შემთხვევები, როდესაც ადამიანი, განსაკუთრებით მაშინ, როდესაც უსმენს ავტორიტეტულ, გავლენიან პიროვნებას </a:t>
            </a:r>
            <a:r>
              <a:rPr lang="ka-GE" sz="1400" dirty="0" smtClean="0"/>
              <a:t>აკეთებს </a:t>
            </a:r>
            <a:r>
              <a:rPr lang="ka-GE" sz="1400" dirty="0"/>
              <a:t>„შპილს“. ასეთ შემთხვევაში ადამიანი ცდილობს ამ ჟესტით მიანიშნოს, რომ  მისთვის ძალიან საინტერესო, მნიშვნელოვანი და აქტუალურია მიწოდებული ინფორმაცია და გაფაციცებით, ყურადღებით ისმენს, როგორც კარგი მოწაფე. </a:t>
            </a:r>
            <a:endParaRPr lang="ka-GE" sz="1400" dirty="0" smtClean="0"/>
          </a:p>
          <a:p>
            <a:pPr marL="0" indent="0" algn="just">
              <a:buNone/>
            </a:pPr>
            <a:endParaRPr lang="ka-GE" sz="1400" dirty="0"/>
          </a:p>
          <a:p>
            <a:pPr algn="just"/>
            <a:r>
              <a:rPr lang="ka-GE" sz="1400" dirty="0"/>
              <a:t>    აღსანიშნავია, რომ „შპილი“ ავტონომიურ სიგნალს (ჟესტს) წარმოადგენს და მისი </a:t>
            </a:r>
            <a:r>
              <a:rPr lang="ka-GE" sz="1400" dirty="0" err="1"/>
              <a:t>არავერბალური</a:t>
            </a:r>
            <a:r>
              <a:rPr lang="ka-GE" sz="1400" dirty="0"/>
              <a:t> მნიშვნელობის წვდომისთვის საჭირო </a:t>
            </a:r>
            <a:r>
              <a:rPr lang="ka-GE" sz="1400" dirty="0" smtClean="0"/>
              <a:t>არ </a:t>
            </a:r>
            <a:r>
              <a:rPr lang="ka-GE" sz="1400" dirty="0"/>
              <a:t>არის </a:t>
            </a:r>
            <a:r>
              <a:rPr lang="ka-GE" sz="1400" dirty="0" smtClean="0"/>
              <a:t>სხეულის </a:t>
            </a:r>
            <a:r>
              <a:rPr lang="ka-GE" sz="1400" dirty="0"/>
              <a:t>ენის დამატებითი ელემენტები. სხვანაირად, რომ </a:t>
            </a:r>
            <a:r>
              <a:rPr lang="ka-GE" sz="1400" dirty="0" smtClean="0"/>
              <a:t>ვთქვათ, </a:t>
            </a:r>
            <a:r>
              <a:rPr lang="ka-GE" sz="1400" dirty="0"/>
              <a:t>ის არ უკავშირდება სხვა ჟესტებს და მათგან იზოლირებულად გამოისახება.  „შპილი“ იშვიათ გამონაკლისს წარმოადგენს იმ თვალსაზრისით, რომ ჟესტების უმეტესობა, როგორც წესი, მჭიდროდაა დაკავშირებული სხვა ჟესტებთან.</a:t>
            </a:r>
            <a:endParaRPr lang="en-US" sz="1400" dirty="0"/>
          </a:p>
        </p:txBody>
      </p:sp>
    </p:spTree>
    <p:extLst>
      <p:ext uri="{BB962C8B-B14F-4D97-AF65-F5344CB8AC3E}">
        <p14:creationId xmlns:p14="http://schemas.microsoft.com/office/powerpoint/2010/main" val="206835739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sp>
        <p:nvSpPr>
          <p:cNvPr id="3" name="Content Placeholder 2"/>
          <p:cNvSpPr>
            <a:spLocks noGrp="1"/>
          </p:cNvSpPr>
          <p:nvPr>
            <p:ph sz="quarter" idx="1"/>
          </p:nvPr>
        </p:nvSpPr>
        <p:spPr/>
        <p:txBody>
          <a:bodyPr>
            <a:normAutofit/>
          </a:bodyPr>
          <a:lstStyle/>
          <a:p>
            <a:pPr algn="just"/>
            <a:r>
              <a:rPr lang="ka-GE" sz="1600" dirty="0"/>
              <a:t>ალან </a:t>
            </a:r>
            <a:r>
              <a:rPr lang="ka-GE" sz="1600" dirty="0" err="1"/>
              <a:t>პიზს</a:t>
            </a:r>
            <a:r>
              <a:rPr lang="ka-GE" sz="1600" dirty="0"/>
              <a:t>, თავის ცნობილ წიგნში „</a:t>
            </a:r>
            <a:r>
              <a:rPr lang="en-US" sz="1600" dirty="0"/>
              <a:t>The Definitive Book of Body Language“ (</a:t>
            </a:r>
            <a:r>
              <a:rPr lang="ka-GE" sz="1600" dirty="0"/>
              <a:t>რუსული თარგმანი: </a:t>
            </a:r>
            <a:r>
              <a:rPr lang="ru-RU" sz="1600" dirty="0"/>
              <a:t>Аллан Пиз, Барбара Пиз - Новый язык телодвижений.  Изд. Эксмо, 2011) </a:t>
            </a:r>
            <a:r>
              <a:rPr lang="ka-GE" sz="1600" dirty="0"/>
              <a:t>ამ ჟესტის „წაკითხვისა“ და გამოყენების საინტერესო მაგალითი მოჰყავს (აღწერილი სიტუაცია მოდელირებულია). წარმოიდგინეთ, რომ ჭადრაკის თამაშის დროს, თქვენ ხელი </a:t>
            </a:r>
            <a:r>
              <a:rPr lang="ka-GE" sz="1600" dirty="0" smtClean="0"/>
              <a:t>მიგაქვთ </a:t>
            </a:r>
            <a:r>
              <a:rPr lang="ka-GE" sz="1600" dirty="0"/>
              <a:t>ფიგურასთან და სვლის გაკეთებას აპირებთ, მაგრამ მოულოდნელად ხედავთ, რომ მოწინააღმდეგე </a:t>
            </a:r>
            <a:r>
              <a:rPr lang="ka-GE" sz="1600" dirty="0" smtClean="0"/>
              <a:t>სავარძლის </a:t>
            </a:r>
            <a:r>
              <a:rPr lang="ka-GE" sz="1600" dirty="0"/>
              <a:t>საზურგეზე გადაწვა და თითებით „შპილი“ გააკეთა. ეს იმას ნიშნავს, რომ მოწინააღმდეგე ელოდა ამ სვლას და სრულიად დარწმუნებულია ის მისთვის საშიშროებას არ წარმოდგენს. ასეთ შემთხვევაში თქვენ სრული საფუძველი გაქვთ განზრახვა შეცვალოთ და სხვა სვლა გააკეთოთ. </a:t>
            </a:r>
          </a:p>
          <a:p>
            <a:pPr algn="just"/>
            <a:r>
              <a:rPr lang="ka-GE" sz="1600" dirty="0"/>
              <a:t>     იმ შემთხვევაში, თუ თქვენი მოწინააღმდეგე ანალოგიურ სიტუაციაში „შპილის“ მაგივრად თითებს ერთმანეთში გადააჭდობს (გადააბამს) ან ხელებს რაიმენაირად გადააჯვარედინებს ეს უკვე იმას ნიშნავს, რომ მას მოსალოდნელი სვლა არ მოსწონს.</a:t>
            </a:r>
          </a:p>
          <a:p>
            <a:endParaRPr lang="en-US" sz="1600" dirty="0"/>
          </a:p>
        </p:txBody>
      </p:sp>
    </p:spTree>
    <p:extLst>
      <p:ext uri="{BB962C8B-B14F-4D97-AF65-F5344CB8AC3E}">
        <p14:creationId xmlns:p14="http://schemas.microsoft.com/office/powerpoint/2010/main" val="250984052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1600" dirty="0"/>
              <a:t>მიმართულების მიხედვით „შპილი“ ორნაირი შეიძლება იყოს: </a:t>
            </a:r>
          </a:p>
          <a:p>
            <a:pPr algn="just"/>
            <a:r>
              <a:rPr lang="ka-GE" sz="1400" dirty="0"/>
              <a:t>მაღალი „შპილი“ - ხელები „შპილით“ (წვერით) ზემოთ;</a:t>
            </a:r>
          </a:p>
          <a:p>
            <a:pPr algn="just"/>
            <a:r>
              <a:rPr lang="ka-GE" sz="1400" dirty="0"/>
              <a:t>დაბალი „შპილი“ - ხელები „შპილით“ (წვერით) ქვემოთ. </a:t>
            </a:r>
            <a:r>
              <a:rPr lang="ka-GE" sz="1400" dirty="0" err="1"/>
              <a:t>ე.წ</a:t>
            </a:r>
            <a:r>
              <a:rPr lang="ka-GE" sz="1400" dirty="0"/>
              <a:t>. ამოყირავებული შპილი, რომლის დროსაც  ცერა თითები ზემოთ ექცევა (ანგელა მერკელის საფირმო „შპილი“). </a:t>
            </a:r>
            <a:endParaRPr lang="ka-GE" sz="1400" dirty="0" smtClean="0"/>
          </a:p>
          <a:p>
            <a:pPr marL="0" indent="0">
              <a:buNone/>
            </a:pPr>
            <a:endParaRPr lang="en-US" sz="1400" dirty="0"/>
          </a:p>
        </p:txBody>
      </p:sp>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colorTemperature colorTemp="5388"/>
                    </a14:imgEffect>
                  </a14:imgLayer>
                </a14:imgProps>
              </a:ext>
            </a:extLst>
          </a:blip>
          <a:stretch>
            <a:fillRect/>
          </a:stretch>
        </p:blipFill>
        <p:spPr>
          <a:xfrm>
            <a:off x="2362200" y="3276600"/>
            <a:ext cx="3548062" cy="1303989"/>
          </a:xfrm>
          <a:prstGeom prst="rect">
            <a:avLst/>
          </a:prstGeom>
        </p:spPr>
      </p:pic>
      <p:sp>
        <p:nvSpPr>
          <p:cNvPr id="5" name="Rectangle 4"/>
          <p:cNvSpPr/>
          <p:nvPr/>
        </p:nvSpPr>
        <p:spPr>
          <a:xfrm>
            <a:off x="838200" y="4722674"/>
            <a:ext cx="7696200" cy="738664"/>
          </a:xfrm>
          <a:prstGeom prst="rect">
            <a:avLst/>
          </a:prstGeom>
        </p:spPr>
        <p:txBody>
          <a:bodyPr wrap="square">
            <a:spAutoFit/>
          </a:bodyPr>
          <a:lstStyle/>
          <a:p>
            <a:pPr algn="just"/>
            <a:r>
              <a:rPr lang="ka-GE" sz="1400" dirty="0"/>
              <a:t>მაღალ „შპილს“ უფრო ხშირად იყენებენ მაშინ როდესაც საუბრობენ, ხოლო დაბალ „შპილს“ მაშინ, როდესაც უსმენენ, თუმცა აღნიშნული კანონზომიერებას არ წარმოადგენს და უფრო ტენდენციის სახეს ატარებს.</a:t>
            </a:r>
          </a:p>
        </p:txBody>
      </p:sp>
    </p:spTree>
    <p:extLst>
      <p:ext uri="{BB962C8B-B14F-4D97-AF65-F5344CB8AC3E}">
        <p14:creationId xmlns:p14="http://schemas.microsoft.com/office/powerpoint/2010/main" val="6458314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sp>
        <p:nvSpPr>
          <p:cNvPr id="3" name="Content Placeholder 2"/>
          <p:cNvSpPr>
            <a:spLocks noGrp="1"/>
          </p:cNvSpPr>
          <p:nvPr>
            <p:ph sz="quarter" idx="1"/>
          </p:nvPr>
        </p:nvSpPr>
        <p:spPr/>
        <p:txBody>
          <a:bodyPr/>
          <a:lstStyle/>
          <a:p>
            <a:pPr marL="0" indent="0">
              <a:buNone/>
            </a:pPr>
            <a:r>
              <a:rPr lang="ka-GE" dirty="0"/>
              <a:t>„</a:t>
            </a:r>
            <a:r>
              <a:rPr lang="ka-GE" sz="1400" dirty="0"/>
              <a:t>შპილი“ შეიძლება გამოისახოს ძალიან დაბლა - მუხლების დონეზე, ძალიან მაღლა - სახის დონეზე ან საშუალო სიმაღლეზე - მკერდის ან მზის წნულის დონეზე (განსაკუთრებით მაშინ როდესაც </a:t>
            </a:r>
            <a:r>
              <a:rPr lang="ka-GE" sz="1400" dirty="0" smtClean="0"/>
              <a:t>ადამიანი </a:t>
            </a:r>
            <a:r>
              <a:rPr lang="ka-GE" sz="1400" dirty="0"/>
              <a:t>მაგიდასთან ზის</a:t>
            </a:r>
            <a:r>
              <a:rPr lang="ka-GE" sz="1400" dirty="0" smtClean="0"/>
              <a:t>).</a:t>
            </a:r>
          </a:p>
          <a:p>
            <a:pPr marL="0" indent="0">
              <a:buNone/>
            </a:pPr>
            <a:endParaRPr lang="ka-GE" sz="1400" dirty="0"/>
          </a:p>
          <a:p>
            <a:pPr marL="0" indent="0">
              <a:buNone/>
            </a:pPr>
            <a:endParaRPr lang="en-US" sz="1400" dirty="0"/>
          </a:p>
        </p:txBody>
      </p:sp>
      <p:pic>
        <p:nvPicPr>
          <p:cNvPr id="4" name="Picture 3"/>
          <p:cNvPicPr>
            <a:picLocks noChangeAspect="1"/>
          </p:cNvPicPr>
          <p:nvPr/>
        </p:nvPicPr>
        <p:blipFill>
          <a:blip r:embed="rId2"/>
          <a:stretch>
            <a:fillRect/>
          </a:stretch>
        </p:blipFill>
        <p:spPr>
          <a:xfrm>
            <a:off x="2209800" y="2819400"/>
            <a:ext cx="4378287" cy="1765944"/>
          </a:xfrm>
          <a:prstGeom prst="rect">
            <a:avLst/>
          </a:prstGeom>
        </p:spPr>
      </p:pic>
    </p:spTree>
    <p:extLst>
      <p:ext uri="{BB962C8B-B14F-4D97-AF65-F5344CB8AC3E}">
        <p14:creationId xmlns:p14="http://schemas.microsoft.com/office/powerpoint/2010/main" val="29129251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endParaRPr lang="ka-GE" dirty="0" smtClean="0"/>
          </a:p>
          <a:p>
            <a:pPr algn="just"/>
            <a:r>
              <a:rPr lang="ka-GE" sz="1700" dirty="0"/>
              <a:t>ჩარლი ჩაპლინი და სხვა მუნჯი კონოს მსახიობები იყვნენ  ფუძემდებლები, არავერბალური  </a:t>
            </a:r>
            <a:r>
              <a:rPr lang="ka-GE" sz="1700" dirty="0" smtClean="0"/>
              <a:t>კომუნიკაციისა, ეს მათთვის </a:t>
            </a:r>
            <a:r>
              <a:rPr lang="ka-GE" sz="1700" dirty="0"/>
              <a:t>ეკრანიდან ურთიერთობის </a:t>
            </a:r>
            <a:r>
              <a:rPr lang="ka-GE" sz="1700" dirty="0" smtClean="0"/>
              <a:t>ერთ-ერთი  </a:t>
            </a:r>
            <a:r>
              <a:rPr lang="ka-GE" sz="1700" dirty="0"/>
              <a:t>საშუალება იყო. </a:t>
            </a:r>
            <a:endParaRPr lang="ka-GE" sz="1700" dirty="0" smtClean="0"/>
          </a:p>
          <a:p>
            <a:pPr algn="just"/>
            <a:r>
              <a:rPr lang="ka-GE" sz="1700" dirty="0" smtClean="0"/>
              <a:t>თითოეული </a:t>
            </a:r>
            <a:r>
              <a:rPr lang="ka-GE" sz="1700" dirty="0"/>
              <a:t>მსახიობი კლასიფიცირდებოდა როგორც კარგი, ასევე ცუდი,  იქედან გამომდინარე, თუ როგორ იყენებდა ის ჟესტებს და სხვა სხეულის მოძრაობებს. </a:t>
            </a:r>
            <a:endParaRPr lang="ka-GE" sz="1700" dirty="0" smtClean="0"/>
          </a:p>
          <a:p>
            <a:pPr algn="just"/>
            <a:r>
              <a:rPr lang="ka-GE" sz="1700" dirty="0" smtClean="0"/>
              <a:t>მას </a:t>
            </a:r>
            <a:r>
              <a:rPr lang="ka-GE" sz="1700" dirty="0"/>
              <a:t>შემდეგ რაც კინო ხმოვანი გახდა, ნაკლებად </a:t>
            </a:r>
            <a:r>
              <a:rPr lang="ka-GE" sz="1700" dirty="0" smtClean="0"/>
              <a:t>საჭირო </a:t>
            </a:r>
            <a:r>
              <a:rPr lang="ka-GE" sz="1700" dirty="0"/>
              <a:t>გახდა არავეერბალური ასპექტები და </a:t>
            </a:r>
            <a:r>
              <a:rPr lang="ka-GE" sz="1700" dirty="0" smtClean="0"/>
              <a:t>ბევრი კინოს მსახიობი წავიდა </a:t>
            </a:r>
            <a:r>
              <a:rPr lang="ka-GE" sz="1700" dirty="0"/>
              <a:t>სცენიდან.</a:t>
            </a:r>
            <a:endParaRPr lang="ka-GE" sz="1700" dirty="0" smtClean="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sp>
        <p:nvSpPr>
          <p:cNvPr id="3" name="Content Placeholder 2"/>
          <p:cNvSpPr>
            <a:spLocks noGrp="1"/>
          </p:cNvSpPr>
          <p:nvPr>
            <p:ph sz="quarter" idx="1"/>
          </p:nvPr>
        </p:nvSpPr>
        <p:spPr/>
        <p:txBody>
          <a:bodyPr/>
          <a:lstStyle/>
          <a:p>
            <a:pPr marL="0" indent="0">
              <a:buNone/>
            </a:pPr>
            <a:r>
              <a:rPr lang="ka-GE" sz="1400" dirty="0">
                <a:solidFill>
                  <a:srgbClr val="C00000"/>
                </a:solidFill>
              </a:rPr>
              <a:t>პოლიტიკოსების მიერ გამოსახული "შპილი"</a:t>
            </a:r>
          </a:p>
          <a:p>
            <a:endParaRPr lang="en-US" dirty="0">
              <a:solidFill>
                <a:srgbClr val="C00000"/>
              </a:solidFill>
            </a:endParaRPr>
          </a:p>
        </p:txBody>
      </p:sp>
      <p:pic>
        <p:nvPicPr>
          <p:cNvPr id="4" name="Picture 3"/>
          <p:cNvPicPr>
            <a:picLocks noChangeAspect="1"/>
          </p:cNvPicPr>
          <p:nvPr/>
        </p:nvPicPr>
        <p:blipFill>
          <a:blip r:embed="rId2"/>
          <a:stretch>
            <a:fillRect/>
          </a:stretch>
        </p:blipFill>
        <p:spPr>
          <a:xfrm>
            <a:off x="1676400" y="2220827"/>
            <a:ext cx="5186362" cy="3875173"/>
          </a:xfrm>
          <a:prstGeom prst="rect">
            <a:avLst/>
          </a:prstGeom>
        </p:spPr>
      </p:pic>
    </p:spTree>
    <p:extLst>
      <p:ext uri="{BB962C8B-B14F-4D97-AF65-F5344CB8AC3E}">
        <p14:creationId xmlns:p14="http://schemas.microsoft.com/office/powerpoint/2010/main" val="14767564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1295400" y="1676400"/>
            <a:ext cx="6029442" cy="4495800"/>
          </a:xfrm>
          <a:prstGeom prst="rect">
            <a:avLst/>
          </a:prstGeom>
        </p:spPr>
      </p:pic>
    </p:spTree>
    <p:extLst>
      <p:ext uri="{BB962C8B-B14F-4D97-AF65-F5344CB8AC3E}">
        <p14:creationId xmlns:p14="http://schemas.microsoft.com/office/powerpoint/2010/main" val="414837687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normAutofit/>
          </a:bodyPr>
          <a:lstStyle/>
          <a:p>
            <a:pPr marL="0" indent="0">
              <a:buNone/>
            </a:pPr>
            <a:r>
              <a:rPr lang="ka-GE" dirty="0">
                <a:solidFill>
                  <a:srgbClr val="C00000"/>
                </a:solidFill>
              </a:rPr>
              <a:t>"შპილის" ნაირსახეობები</a:t>
            </a:r>
          </a:p>
          <a:p>
            <a:pPr marL="0" indent="0">
              <a:buNone/>
            </a:pPr>
            <a:endParaRPr lang="ka-GE" dirty="0" smtClean="0"/>
          </a:p>
          <a:p>
            <a:pPr marL="0" indent="0">
              <a:buNone/>
            </a:pPr>
            <a:r>
              <a:rPr lang="ka-GE" dirty="0" smtClean="0"/>
              <a:t>"</a:t>
            </a:r>
            <a:r>
              <a:rPr lang="ka-GE" dirty="0"/>
              <a:t>კალათბურთის შპილი</a:t>
            </a:r>
            <a:r>
              <a:rPr lang="ka-GE" dirty="0" smtClean="0"/>
              <a:t>"</a:t>
            </a:r>
            <a:endParaRPr lang="ka-GE" dirty="0"/>
          </a:p>
          <a:p>
            <a:pPr algn="just"/>
            <a:r>
              <a:rPr lang="ka-GE" sz="1600" dirty="0" smtClean="0"/>
              <a:t>ეს </a:t>
            </a:r>
            <a:r>
              <a:rPr lang="ka-GE" sz="1600" dirty="0"/>
              <a:t>ჟესტი ჩვეულებრივი „შპილის“ მოდიფიცირებული ვარიანტია, რომელიც უფრო მეტ თავდაჯერებულობასა და ძალაუფლებაზე მიანიშნებს. „კალათბურთის შპილის“ ყველაზე ძლიერი  ვარიანტია იმ თვალსაზრისით, რომ მას ყველაზე მეტად შეუძლია უბიძგოს </a:t>
            </a:r>
            <a:r>
              <a:rPr lang="ka-GE" sz="1600" dirty="0" err="1"/>
              <a:t>მსენელს</a:t>
            </a:r>
            <a:r>
              <a:rPr lang="ka-GE" sz="1600" dirty="0"/>
              <a:t> (აუდიტორიას) დაეთანხმოს ჟესტის ავტორის მოსაზრებას და დაიჯეროს მისი.</a:t>
            </a:r>
          </a:p>
          <a:p>
            <a:pPr algn="just"/>
            <a:r>
              <a:rPr lang="ka-GE" sz="1600" dirty="0"/>
              <a:t>   აღნიშნული ჟესტი </a:t>
            </a:r>
            <a:r>
              <a:rPr lang="ka-GE" sz="1600" dirty="0" err="1"/>
              <a:t>არავერბალურად</a:t>
            </a:r>
            <a:r>
              <a:rPr lang="ka-GE" sz="1600" dirty="0"/>
              <a:t> გადმოსცემს ძალაუფლების, გავლენის, სანდოობის სიგნალებს და მსმენელში აღძრავს  იმედს, რომ კომუნიკატორის რწმენა მტკიცე და ურყევია. ამდენად აღნიშნული ჟესტის გამოყენება მიზანშეწონილია საჯარო გამოსვლების, დებატებისა და მოლაპარაკებების დროს (2012 წლის საპრეზიდენტო მარათონის დროს ამ ჟესტს აქტიურად იყენებდა როგორც </a:t>
            </a:r>
            <a:r>
              <a:rPr lang="ka-GE" sz="1600" dirty="0" err="1"/>
              <a:t>ბარაქ</a:t>
            </a:r>
            <a:r>
              <a:rPr lang="ka-GE" sz="1600" dirty="0"/>
              <a:t> </a:t>
            </a:r>
            <a:r>
              <a:rPr lang="ka-GE" sz="1600" dirty="0" err="1"/>
              <a:t>ობამა</a:t>
            </a:r>
            <a:r>
              <a:rPr lang="ka-GE" sz="1600" dirty="0"/>
              <a:t>, ისე მით რომნი. იხ. სურათი).</a:t>
            </a:r>
            <a:endParaRPr lang="en-US" sz="1600" dirty="0"/>
          </a:p>
        </p:txBody>
      </p:sp>
    </p:spTree>
    <p:extLst>
      <p:ext uri="{BB962C8B-B14F-4D97-AF65-F5344CB8AC3E}">
        <p14:creationId xmlns:p14="http://schemas.microsoft.com/office/powerpoint/2010/main" val="343814839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1981199" y="1900992"/>
            <a:ext cx="5834929" cy="4195007"/>
          </a:xfrm>
          <a:prstGeom prst="rect">
            <a:avLst/>
          </a:prstGeom>
        </p:spPr>
      </p:pic>
    </p:spTree>
    <p:extLst>
      <p:ext uri="{BB962C8B-B14F-4D97-AF65-F5344CB8AC3E}">
        <p14:creationId xmlns:p14="http://schemas.microsoft.com/office/powerpoint/2010/main" val="387138253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dirty="0">
                <a:solidFill>
                  <a:srgbClr val="C00000"/>
                </a:solidFill>
              </a:rPr>
              <a:t>"შპილი - პისტოლეტი</a:t>
            </a:r>
            <a:r>
              <a:rPr lang="ka-GE" dirty="0" smtClean="0">
                <a:solidFill>
                  <a:srgbClr val="C00000"/>
                </a:solidFill>
              </a:rPr>
              <a:t>"</a:t>
            </a:r>
            <a:endParaRPr lang="ka-GE" dirty="0"/>
          </a:p>
          <a:p>
            <a:pPr algn="just"/>
            <a:r>
              <a:rPr lang="ka-GE" sz="2300" dirty="0"/>
              <a:t>         </a:t>
            </a:r>
            <a:r>
              <a:rPr lang="ka-GE" sz="1600" dirty="0"/>
              <a:t>ჩვეულებრივი „შპილის“ ეს ნაირსახეობა პირდაპირი მნიშვნელობით ჰგავს ჩახმახზე შეყენებულ პისტოლეტს. ორივე საჩვენებელი თითი ისე გამოიყურება თითქოს </a:t>
            </a:r>
            <a:r>
              <a:rPr lang="ka-GE" sz="1600" dirty="0" err="1"/>
              <a:t>გასროლისთვისაა</a:t>
            </a:r>
            <a:r>
              <a:rPr lang="ka-GE" sz="1600" dirty="0"/>
              <a:t> გამზადებული. ჟესტი ხაზგასმით აგრესიულია, სვამს ძახილის ნიშანს და აქცენტს აკეთებს იმაზე, რომ კომუნიკატორი ცდილობს თავს მოახვიოს  ან დაძალებით მიანიშნოს რაღაც მსმენელს.</a:t>
            </a:r>
          </a:p>
          <a:p>
            <a:pPr algn="just"/>
            <a:r>
              <a:rPr lang="ka-GE" sz="1600" dirty="0"/>
              <a:t>        ამ ჟესტი გამოყენება შეიძლება მხოლოდ მაშინ, როცა მიზანს ვინმეს იდეის ან მოსაზრების დისკრედიტაცია წარმოადგენს. სხვა შემთხვევაში მისი გამოყენება </a:t>
            </a:r>
            <a:r>
              <a:rPr lang="ka-GE" sz="1600" dirty="0" err="1"/>
              <a:t>არარეკომენდირებულია</a:t>
            </a:r>
            <a:r>
              <a:rPr lang="ka-GE" sz="1600" dirty="0"/>
              <a:t>. </a:t>
            </a:r>
            <a:endParaRPr lang="ka-GE" sz="1600" dirty="0" smtClean="0"/>
          </a:p>
          <a:p>
            <a:pPr algn="just"/>
            <a:r>
              <a:rPr lang="ka-GE" sz="1600" dirty="0" smtClean="0"/>
              <a:t>განსაკუთრებით </a:t>
            </a:r>
            <a:r>
              <a:rPr lang="ka-GE" sz="1600" dirty="0"/>
              <a:t>საზიანოა მისი ხმარება ბიზნეს-გარემოში. აგრეთვე გუნდური გარემოს ჩამოყალიბების ან ამგვარ გარემოში ოპერირების დროს, რადგან ასეთი ჟესტი </a:t>
            </a:r>
            <a:r>
              <a:rPr lang="ka-GE" sz="1600" dirty="0" err="1"/>
              <a:t>არავერბარულად</a:t>
            </a:r>
            <a:r>
              <a:rPr lang="ka-GE" sz="1600" dirty="0"/>
              <a:t> შესაძლებელია აღქმულ იქნეს, როგორც „წადი შენი...“</a:t>
            </a:r>
            <a:endParaRPr lang="en-US" sz="1600" dirty="0"/>
          </a:p>
        </p:txBody>
      </p:sp>
    </p:spTree>
    <p:extLst>
      <p:ext uri="{BB962C8B-B14F-4D97-AF65-F5344CB8AC3E}">
        <p14:creationId xmlns:p14="http://schemas.microsoft.com/office/powerpoint/2010/main" val="264453579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612648" y="2743200"/>
            <a:ext cx="8153400" cy="1905000"/>
          </a:xfrm>
          <a:prstGeom prst="rect">
            <a:avLst/>
          </a:prstGeom>
        </p:spPr>
      </p:pic>
    </p:spTree>
    <p:extLst>
      <p:ext uri="{BB962C8B-B14F-4D97-AF65-F5344CB8AC3E}">
        <p14:creationId xmlns:p14="http://schemas.microsoft.com/office/powerpoint/2010/main" val="32215735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sp>
        <p:nvSpPr>
          <p:cNvPr id="3" name="Content Placeholder 2"/>
          <p:cNvSpPr>
            <a:spLocks noGrp="1"/>
          </p:cNvSpPr>
          <p:nvPr>
            <p:ph sz="quarter" idx="1"/>
          </p:nvPr>
        </p:nvSpPr>
        <p:spPr/>
        <p:txBody>
          <a:bodyPr/>
          <a:lstStyle/>
          <a:p>
            <a:pPr marL="0" indent="0">
              <a:buNone/>
            </a:pPr>
            <a:r>
              <a:rPr lang="ka-GE" dirty="0">
                <a:solidFill>
                  <a:srgbClr val="C00000"/>
                </a:solidFill>
              </a:rPr>
              <a:t> </a:t>
            </a:r>
            <a:r>
              <a:rPr lang="ka-GE" dirty="0" smtClean="0">
                <a:solidFill>
                  <a:srgbClr val="C00000"/>
                </a:solidFill>
              </a:rPr>
              <a:t>    </a:t>
            </a:r>
            <a:r>
              <a:rPr lang="ka-GE" sz="1800" dirty="0" smtClean="0">
                <a:solidFill>
                  <a:srgbClr val="C00000"/>
                </a:solidFill>
              </a:rPr>
              <a:t>"საჩვენებელი თითი„</a:t>
            </a:r>
          </a:p>
          <a:p>
            <a:pPr algn="just"/>
            <a:r>
              <a:rPr lang="ka-GE" sz="1400" dirty="0"/>
              <a:t>საჩვენებელი თითის ჩვენება (</a:t>
            </a:r>
            <a:r>
              <a:rPr lang="ka-GE" sz="1400" dirty="0" err="1"/>
              <a:t>საჩვნებელი</a:t>
            </a:r>
            <a:r>
              <a:rPr lang="ka-GE" sz="1400" dirty="0"/>
              <a:t> თითით მითითება) ერთ-ერთი ყველაზე </a:t>
            </a:r>
            <a:r>
              <a:rPr lang="ka-GE" sz="1400" dirty="0" err="1"/>
              <a:t>აგრესული</a:t>
            </a:r>
            <a:r>
              <a:rPr lang="ka-GE" sz="1400" dirty="0"/>
              <a:t> ჟესტია. მსოფლიოს უმეტეს ქვეყნებში იგი ნეგატიურად აღიქმება და ადამიანების უმრავლესობას აღიზიანებს მათკენ გაშვერილი საჩვენებელი თითი. ეს ჟესტი ადამიანისკენ მიმართული პატარა დაშნის ასოციაციას იწვევს იმ შემთხვევაშიც კი, როდესაც ხელი წინ და უკან არ მოძრაობს. ხშირად საჩვენებელი თითის ჩვენებას თან ახლავს ხელის ზევით-ქვევით ქნევა, რითაც </a:t>
            </a:r>
            <a:r>
              <a:rPr lang="ka-GE" sz="1400" dirty="0" err="1"/>
              <a:t>ერთგავარი</a:t>
            </a:r>
            <a:r>
              <a:rPr lang="ka-GE" sz="1400" dirty="0"/>
              <a:t> მინიშნება კეთდება იმაზე,  თითქოს ვიღაცას ჯოხს ურტყამენ. ალან </a:t>
            </a:r>
            <a:r>
              <a:rPr lang="ka-GE" sz="1400" dirty="0" err="1"/>
              <a:t>პიზი</a:t>
            </a:r>
            <a:r>
              <a:rPr lang="ka-GE" sz="1400" dirty="0"/>
              <a:t> საჩვენებელი თითის ჩვენებას ხელკეტს ადარებს, რომლითაც ადამიანის დამორჩილებას ცდილობენ (</a:t>
            </a:r>
            <a:r>
              <a:rPr lang="en-US" sz="1400" dirty="0"/>
              <a:t>Allan Pease - Body Language: How to Read Others' Thoughts by </a:t>
            </a:r>
            <a:r>
              <a:rPr lang="en-US" sz="1400" dirty="0" err="1"/>
              <a:t>TheirGestures</a:t>
            </a:r>
            <a:r>
              <a:rPr lang="en-US" sz="1400" dirty="0"/>
              <a:t>, </a:t>
            </a:r>
            <a:r>
              <a:rPr lang="en-US" sz="1400" dirty="0" err="1"/>
              <a:t>SheldonPress</a:t>
            </a:r>
            <a:r>
              <a:rPr lang="en-US" sz="1400" dirty="0"/>
              <a:t>, 1984</a:t>
            </a:r>
            <a:r>
              <a:rPr lang="en-US" sz="1400" dirty="0" smtClean="0"/>
              <a:t>).</a:t>
            </a:r>
            <a:endParaRPr lang="ka-GE" sz="1400" dirty="0" smtClean="0"/>
          </a:p>
          <a:p>
            <a:pPr algn="just"/>
            <a:r>
              <a:rPr lang="ka-GE" sz="1400" dirty="0"/>
              <a:t> მიუხედავად ამგვარი ნეგატიური </a:t>
            </a:r>
            <a:r>
              <a:rPr lang="ka-GE" sz="1400" dirty="0" err="1"/>
              <a:t>კონოტაციისა</a:t>
            </a:r>
            <a:r>
              <a:rPr lang="ka-GE" sz="1400" dirty="0"/>
              <a:t> გავლენიანი ადამიანები, ცნობილი სახეები, პოლიტიკოსები, უმაღლესი რანგის მენეჯერები არაცნობიერად, ხშირად მიმართავენ ამ ჟესტს. როგორც ჩანს ამ </a:t>
            </a:r>
            <a:r>
              <a:rPr lang="ka-GE" sz="1400" dirty="0" err="1"/>
              <a:t>კატეკორიის</a:t>
            </a:r>
            <a:r>
              <a:rPr lang="ka-GE" sz="1400" dirty="0"/>
              <a:t> ადამიანებში არსებობს ისტორიულად ჩამოყალიბებული, ერთგვარი არაცნობიერი სტერეოტიპი, რომლის მიხედვითაც ეს ჟესტი ძალაუფლების სიმბოლოს წარმოადგენს. რეალურად ეს ჟესტი უფრო იმ იარაღს ჰგავს, რომელიც მფლობელს უფრო ვნებს, ვიდრე მოწინააღმდეგეს აყენებს ზიანს.</a:t>
            </a:r>
            <a:endParaRPr lang="ka-GE" sz="1400" dirty="0" smtClean="0"/>
          </a:p>
          <a:p>
            <a:pPr marL="0" indent="0">
              <a:buNone/>
            </a:pPr>
            <a:endParaRPr lang="en-US" sz="1800" dirty="0">
              <a:solidFill>
                <a:srgbClr val="C00000"/>
              </a:solidFill>
            </a:endParaRPr>
          </a:p>
        </p:txBody>
      </p:sp>
    </p:spTree>
    <p:extLst>
      <p:ext uri="{BB962C8B-B14F-4D97-AF65-F5344CB8AC3E}">
        <p14:creationId xmlns:p14="http://schemas.microsoft.com/office/powerpoint/2010/main" val="109785360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762001" y="2058590"/>
            <a:ext cx="3519488" cy="2639616"/>
          </a:xfrm>
          <a:prstGeom prst="rect">
            <a:avLst/>
          </a:prstGeom>
        </p:spPr>
      </p:pic>
      <p:pic>
        <p:nvPicPr>
          <p:cNvPr id="5" name="Picture 4"/>
          <p:cNvPicPr>
            <a:picLocks noChangeAspect="1"/>
          </p:cNvPicPr>
          <p:nvPr/>
        </p:nvPicPr>
        <p:blipFill>
          <a:blip r:embed="rId3"/>
          <a:stretch>
            <a:fillRect/>
          </a:stretch>
        </p:blipFill>
        <p:spPr>
          <a:xfrm>
            <a:off x="4741762" y="2058590"/>
            <a:ext cx="3564038" cy="2639616"/>
          </a:xfrm>
          <a:prstGeom prst="rect">
            <a:avLst/>
          </a:prstGeom>
        </p:spPr>
      </p:pic>
    </p:spTree>
    <p:extLst>
      <p:ext uri="{BB962C8B-B14F-4D97-AF65-F5344CB8AC3E}">
        <p14:creationId xmlns:p14="http://schemas.microsoft.com/office/powerpoint/2010/main" val="176859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err="1" smtClean="0"/>
              <a:t>არავერბალური</a:t>
            </a:r>
            <a:r>
              <a:rPr lang="ka-GE" dirty="0" smtClean="0"/>
              <a:t>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7502863" y="4876800"/>
            <a:ext cx="1298019" cy="1752600"/>
          </a:xfrm>
          <a:prstGeom prst="rect">
            <a:avLst/>
          </a:prstGeom>
        </p:spPr>
      </p:pic>
      <p:pic>
        <p:nvPicPr>
          <p:cNvPr id="5" name="Picture 4"/>
          <p:cNvPicPr>
            <a:picLocks noChangeAspect="1"/>
          </p:cNvPicPr>
          <p:nvPr/>
        </p:nvPicPr>
        <p:blipFill>
          <a:blip r:embed="rId3"/>
          <a:stretch>
            <a:fillRect/>
          </a:stretch>
        </p:blipFill>
        <p:spPr>
          <a:xfrm>
            <a:off x="612648" y="4800600"/>
            <a:ext cx="1438275" cy="1905000"/>
          </a:xfrm>
          <a:prstGeom prst="rect">
            <a:avLst/>
          </a:prstGeom>
        </p:spPr>
      </p:pic>
      <p:sp>
        <p:nvSpPr>
          <p:cNvPr id="6" name="Rectangle 5"/>
          <p:cNvSpPr/>
          <p:nvPr/>
        </p:nvSpPr>
        <p:spPr>
          <a:xfrm>
            <a:off x="384048" y="1609516"/>
            <a:ext cx="8382000" cy="2800767"/>
          </a:xfrm>
          <a:prstGeom prst="rect">
            <a:avLst/>
          </a:prstGeom>
        </p:spPr>
        <p:txBody>
          <a:bodyPr wrap="square">
            <a:spAutoFit/>
          </a:bodyPr>
          <a:lstStyle/>
          <a:p>
            <a:pPr algn="just"/>
            <a:r>
              <a:rPr lang="ka-GE" sz="1400" dirty="0"/>
              <a:t>საჩვენებელი თითის ჩვენებას ინტენსიურად იყენებდნენ პირველი მსოფლიო ომის დროინდელ პოლიტიკურ პლაკატებში.</a:t>
            </a:r>
          </a:p>
          <a:p>
            <a:pPr algn="just"/>
            <a:r>
              <a:rPr lang="ka-GE" sz="1400" dirty="0"/>
              <a:t>         1914 წელს დიდ ბრიტანეთში გაკეთდა პროპაგანდისტული პლაკატები, რომელზეც გამოსახული იყო იმჟამინდელი სამხედრო მინისტრი ჰერბერტ </a:t>
            </a:r>
            <a:r>
              <a:rPr lang="ka-GE" sz="1400" dirty="0" err="1"/>
              <a:t>კიტჩენერი</a:t>
            </a:r>
            <a:r>
              <a:rPr lang="ka-GE" sz="1400" dirty="0"/>
              <a:t> (</a:t>
            </a:r>
            <a:r>
              <a:rPr lang="en-US" sz="1400" dirty="0"/>
              <a:t>Field Marshal Horatio Herbert Kitchener). </a:t>
            </a:r>
            <a:r>
              <a:rPr lang="ka-GE" sz="1400" dirty="0"/>
              <a:t>პლაკატიდან ფელდმარშალი, საჩვენებელი თითით და სერიოზული (დრამატული) გამოხედვით, მოუწოდებდა ბრიტანელებს სამხედრო სამსახურისკენ. </a:t>
            </a:r>
          </a:p>
          <a:p>
            <a:pPr algn="just"/>
            <a:r>
              <a:rPr lang="ka-GE" sz="1400" dirty="0"/>
              <a:t>          მოგვიანებით 1917 წელს ამერიკელმა მხატვარმა ჯეიმს მონტგომერი ფლეგმა (</a:t>
            </a:r>
            <a:r>
              <a:rPr lang="en-US" sz="1400" dirty="0"/>
              <a:t>James Montgomery Flagg) </a:t>
            </a:r>
            <a:r>
              <a:rPr lang="ka-GE" sz="1400" dirty="0"/>
              <a:t>ინგლისური პლაკატის "</a:t>
            </a:r>
            <a:r>
              <a:rPr lang="ka-GE" sz="1400" dirty="0" err="1"/>
              <a:t>რემეიქი</a:t>
            </a:r>
            <a:r>
              <a:rPr lang="ka-GE" sz="1400" dirty="0"/>
              <a:t>" გააკეთა. პლაკატის ამერიკულ ვარიანტში "ბიძია სემი" (</a:t>
            </a:r>
            <a:r>
              <a:rPr lang="en-US" sz="1400" dirty="0"/>
              <a:t>Uncle Sam), </a:t>
            </a:r>
            <a:r>
              <a:rPr lang="ka-GE" sz="1400" dirty="0"/>
              <a:t>რომლის როლშიც თავად მხატვარი გამოვიდა, საჩვენებელი თითით და მრისხანე სახით მიმართავს ამერიკელებს: "მე შენ მინდიხარ შეერთებული შტატების არმიისათვის".  </a:t>
            </a:r>
            <a:r>
              <a:rPr lang="ka-GE" sz="1400" dirty="0" err="1"/>
              <a:t>ფლეგის</a:t>
            </a:r>
            <a:r>
              <a:rPr lang="ka-GE" sz="1400" dirty="0"/>
              <a:t> მიერ შექმნილი "ბიძია სემის" იმიჯი იმდენად ეფექტური გამოდგა, რომ მას  </a:t>
            </a:r>
            <a:r>
              <a:rPr lang="ka-GE" sz="1400" dirty="0" smtClean="0"/>
              <a:t>მეორე </a:t>
            </a:r>
            <a:r>
              <a:rPr lang="ka-GE" sz="1400" dirty="0"/>
              <a:t>მსოფლიო ომის პერიოდშიც აქტიურად იყენებდნენ</a:t>
            </a:r>
            <a:r>
              <a:rPr lang="ka-GE" dirty="0"/>
              <a:t>.</a:t>
            </a:r>
            <a:endParaRPr lang="en-US" dirty="0"/>
          </a:p>
        </p:txBody>
      </p:sp>
    </p:spTree>
    <p:extLst>
      <p:ext uri="{BB962C8B-B14F-4D97-AF65-F5344CB8AC3E}">
        <p14:creationId xmlns:p14="http://schemas.microsoft.com/office/powerpoint/2010/main" val="96814435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dirty="0" smtClean="0"/>
              <a:t> </a:t>
            </a:r>
            <a:r>
              <a:rPr lang="ka-GE" sz="1600" dirty="0">
                <a:solidFill>
                  <a:srgbClr val="C00000"/>
                </a:solidFill>
              </a:rPr>
              <a:t>სიარულის მანერა </a:t>
            </a:r>
            <a:endParaRPr lang="ka-GE" sz="1600" dirty="0" smtClean="0">
              <a:solidFill>
                <a:srgbClr val="C00000"/>
              </a:solidFill>
            </a:endParaRPr>
          </a:p>
          <a:p>
            <a:pPr marL="0" indent="0" algn="just">
              <a:buNone/>
            </a:pPr>
            <a:r>
              <a:rPr lang="ka-GE" sz="1400" dirty="0" smtClean="0"/>
              <a:t>ექსტრავერტების </a:t>
            </a:r>
            <a:r>
              <a:rPr lang="ka-GE" sz="1400" dirty="0"/>
              <a:t>(ადამიანები, რომლებიც ორიენტირებულნი არაინ სოციალიურ კონტაქტებზე, არ ეშინიათ წესების დარღვევის, ბუნებით არიან ლიდერები.) სიარულის ტემპი არის შედარებით სწრაფი, ისინი გადაადგილების პროცესში ხშირად ჩერდებიან და აკვირდებიან სხვადასხვა საგნებს, რაც მათში ინტერესს იწვევს. </a:t>
            </a:r>
          </a:p>
          <a:p>
            <a:pPr marL="0" indent="0" algn="just">
              <a:buNone/>
            </a:pPr>
            <a:r>
              <a:rPr lang="ka-GE" sz="1400" dirty="0"/>
              <a:t>• ინტროვერტები (ადამინები, რომლებიც არ არიან სოციალური კონტაქტის მოყვარულები, არიან ჩაკეტილები, წესების დამცველები),  შედარებით დინჯად და თავდახრილი პოზით გადაადგილდებიან, დადიან ჩაფიქრებულები და სხვა ადამიანებს ვერ ამჩნევენ. </a:t>
            </a:r>
          </a:p>
          <a:p>
            <a:pPr marL="0" indent="0" algn="just">
              <a:buNone/>
            </a:pPr>
            <a:r>
              <a:rPr lang="ka-GE" sz="1400" dirty="0"/>
              <a:t>• ადამიანები, რომლებიც ნაბიჯის გადადგმისას, მუხლებს მკვეთრად წინ გამოწევენ, თითქოს დანაღმულ ველზე დადიან _ წინდახედულები და ფრთხილები არიან.   </a:t>
            </a:r>
          </a:p>
          <a:p>
            <a:pPr algn="just">
              <a:buFont typeface="Arial" panose="020B0604020202020204" pitchFamily="34" charset="0"/>
              <a:buChar char="•"/>
            </a:pPr>
            <a:r>
              <a:rPr lang="ka-GE" sz="1400" dirty="0" smtClean="0"/>
              <a:t>თუკი </a:t>
            </a:r>
            <a:r>
              <a:rPr lang="ka-GE" sz="1400" dirty="0"/>
              <a:t>პიროვნებას მოძრაობისას ხელები მუდმივად ჯიბეებში აქვს მოთავსებული, მაშინაც კი, როდესაც თბილა და თავი აქვს დახრილი _ კრიტიკული და გულდახურული ტიპაჟია (ეს ჟესტი ასევე დათრგუნული და იმედგაცრუებული სუბიექტებისათვის არის დამახასიათებელი) </a:t>
            </a:r>
            <a:endParaRPr lang="ka-GE" sz="1400" dirty="0" smtClean="0"/>
          </a:p>
        </p:txBody>
      </p:sp>
    </p:spTree>
    <p:extLst>
      <p:ext uri="{BB962C8B-B14F-4D97-AF65-F5344CB8AC3E}">
        <p14:creationId xmlns:p14="http://schemas.microsoft.com/office/powerpoint/2010/main" val="39601591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lstStyle/>
          <a:p>
            <a:endParaRPr lang="ka-GE" dirty="0" smtClean="0"/>
          </a:p>
          <a:p>
            <a:pPr algn="just"/>
            <a:r>
              <a:rPr lang="ka-GE" sz="1600" dirty="0"/>
              <a:t>ალბერტ მეიერაბიანმა დაამტკიცა, რომ ინფორმაციის გადაცემის დროს,  ვერბალური საშუალებით (მხოლოდ სიტყვებით)   </a:t>
            </a:r>
            <a:r>
              <a:rPr lang="ka-GE" sz="1600" dirty="0" smtClean="0"/>
              <a:t>გადაცემული   ინფორმაცია </a:t>
            </a:r>
            <a:r>
              <a:rPr lang="ka-GE" sz="1600" dirty="0"/>
              <a:t>შეადგენს 7% ,  ბგერითი  საშუალებებით ( ხმის ტონისა და ბგერის ინტონაციის გამოთქმით)  გადაცემული ინფორმაცია  38%, და არავერბალური გზით გადაცემული ინფორმაცია შეადგენს 55%.  </a:t>
            </a:r>
            <a:endParaRPr lang="ka-GE" sz="1600" dirty="0" smtClean="0"/>
          </a:p>
          <a:p>
            <a:pPr algn="just"/>
            <a:r>
              <a:rPr lang="ka-GE" sz="1600" dirty="0" smtClean="0"/>
              <a:t>პროფესორმა ბრედვისლმა </a:t>
            </a:r>
            <a:r>
              <a:rPr lang="ka-GE" sz="1600" dirty="0"/>
              <a:t>ჩატარა ანალოგიური გამოკვლევები, კერძოდ არავერბალური ჟესტების როლი ადამიანთა ურთიერთობაში. მან დაასკვნა რომ ადამიანი სიტყვებით საუბრობს მხოლოდ 10 -11 წთ დღეში, და ყოველი წინადადება საშუალოდ ჟღერს  2,5 წამი. </a:t>
            </a:r>
            <a:endParaRPr lang="ka-GE" sz="1600" dirty="0" smtClean="0"/>
          </a:p>
          <a:p>
            <a:pPr algn="just"/>
            <a:r>
              <a:rPr lang="ka-GE" sz="1600" dirty="0"/>
              <a:t>როგორც მეირაბიანმა, მანაც აღმოაჩინა რომ  სიტყვიერი ურთიერთობა საუბარში  იკავებს  35%, ხოლო 65% ინფორმაციისა გადაიცემა არავერბალური ურთიერთობის საშუალებით.</a:t>
            </a:r>
            <a:endParaRPr lang="ka-GE" sz="1600" dirty="0" smtClean="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1400" dirty="0" smtClean="0"/>
              <a:t>                                </a:t>
            </a:r>
            <a:r>
              <a:rPr lang="ka-GE" sz="1400" dirty="0" smtClean="0">
                <a:solidFill>
                  <a:srgbClr val="C00000"/>
                </a:solidFill>
              </a:rPr>
              <a:t>მოტყუება</a:t>
            </a:r>
            <a:r>
              <a:rPr lang="ka-GE" sz="1400" dirty="0">
                <a:solidFill>
                  <a:srgbClr val="C00000"/>
                </a:solidFill>
              </a:rPr>
              <a:t>, სიცრუე, </a:t>
            </a:r>
            <a:r>
              <a:rPr lang="ka-GE" sz="1400" dirty="0" smtClean="0">
                <a:solidFill>
                  <a:srgbClr val="C00000"/>
                </a:solidFill>
              </a:rPr>
              <a:t>ეჭვი</a:t>
            </a:r>
            <a:endParaRPr lang="ka-GE" sz="1400" dirty="0"/>
          </a:p>
          <a:p>
            <a:pPr marL="0" indent="0">
              <a:buNone/>
            </a:pPr>
            <a:r>
              <a:rPr lang="ka-GE" sz="1400" dirty="0" smtClean="0"/>
              <a:t>ტყუილის </a:t>
            </a:r>
            <a:r>
              <a:rPr lang="ka-GE" sz="1400" dirty="0"/>
              <a:t>გამოვლენის სხვადასხვა ხერხები არსებობს. მიტჩელი ტყუილს ეძახის „ცრუ </a:t>
            </a:r>
            <a:r>
              <a:rPr lang="ka-GE" sz="1400" dirty="0" smtClean="0"/>
              <a:t>კომუნიკაციას</a:t>
            </a:r>
            <a:r>
              <a:rPr lang="ka-GE" sz="1400" dirty="0"/>
              <a:t>, რომელსაც მოაქვს სარგებელი კომუნიკატორისთვის“. ტყუილი სულაც არ </a:t>
            </a:r>
            <a:r>
              <a:rPr lang="ka-GE" sz="1400" dirty="0" smtClean="0"/>
              <a:t>მოიაზრებს </a:t>
            </a:r>
            <a:r>
              <a:rPr lang="ka-GE" sz="1400" dirty="0"/>
              <a:t>იმას, რომ გამოყენებული იქნას სიტყვები და ვერბალური </a:t>
            </a:r>
            <a:r>
              <a:rPr lang="ka-GE" sz="1400" dirty="0" smtClean="0"/>
              <a:t>კომუნიკაცია</a:t>
            </a:r>
            <a:r>
              <a:rPr lang="ka-GE" sz="1400" dirty="0"/>
              <a:t>. </a:t>
            </a:r>
          </a:p>
          <a:p>
            <a:pPr marL="0" indent="0">
              <a:buNone/>
            </a:pPr>
            <a:r>
              <a:rPr lang="ka-GE" sz="1400" dirty="0" smtClean="0"/>
              <a:t>ადამიანები </a:t>
            </a:r>
            <a:r>
              <a:rPr lang="ka-GE" sz="1400" dirty="0"/>
              <a:t>სხვადასხვა მიზეზით </a:t>
            </a:r>
            <a:r>
              <a:rPr lang="ka-GE" sz="1400" dirty="0" smtClean="0"/>
              <a:t>ცრუობენ</a:t>
            </a:r>
            <a:r>
              <a:rPr lang="ka-GE" sz="1400" dirty="0"/>
              <a:t>:</a:t>
            </a:r>
            <a:endParaRPr lang="ka-GE" sz="1400" dirty="0" smtClean="0"/>
          </a:p>
          <a:p>
            <a:pPr marL="0" indent="0">
              <a:buNone/>
            </a:pPr>
            <a:endParaRPr lang="ka-GE" sz="1400" dirty="0" smtClean="0"/>
          </a:p>
          <a:p>
            <a:pPr>
              <a:buFont typeface="Wingdings" panose="05000000000000000000" pitchFamily="2" charset="2"/>
              <a:buChar char="ü"/>
            </a:pPr>
            <a:endParaRPr lang="en-US" sz="1400" dirty="0"/>
          </a:p>
        </p:txBody>
      </p:sp>
      <p:sp>
        <p:nvSpPr>
          <p:cNvPr id="4" name="Rectangle 3"/>
          <p:cNvSpPr/>
          <p:nvPr/>
        </p:nvSpPr>
        <p:spPr>
          <a:xfrm>
            <a:off x="592133" y="3048000"/>
            <a:ext cx="7391400" cy="1384995"/>
          </a:xfrm>
          <a:prstGeom prst="rect">
            <a:avLst/>
          </a:prstGeom>
        </p:spPr>
        <p:txBody>
          <a:bodyPr wrap="square">
            <a:spAutoFit/>
          </a:bodyPr>
          <a:lstStyle/>
          <a:p>
            <a:pPr marL="285750" indent="-285750" algn="just">
              <a:buFont typeface="Wingdings" panose="05000000000000000000" pitchFamily="2" charset="2"/>
              <a:buChar char="ü"/>
            </a:pPr>
            <a:r>
              <a:rPr lang="ka-GE" sz="1400" dirty="0" smtClean="0"/>
              <a:t>იმისათვის </a:t>
            </a:r>
            <a:r>
              <a:rPr lang="ka-GE" sz="1400" dirty="0"/>
              <a:t>რომ მოახდინონ დადებითი შთაბეჭდილება გარშემომყოფებზე;  </a:t>
            </a:r>
          </a:p>
          <a:p>
            <a:pPr marL="285750" indent="-285750" algn="just">
              <a:buFont typeface="Wingdings" panose="05000000000000000000" pitchFamily="2" charset="2"/>
              <a:buChar char="ü"/>
            </a:pPr>
            <a:r>
              <a:rPr lang="ka-GE" sz="1400" dirty="0" smtClean="0"/>
              <a:t>იმისათვის </a:t>
            </a:r>
            <a:r>
              <a:rPr lang="ka-GE" sz="1400" dirty="0"/>
              <a:t>რომ მოიპოვონ გარკვეული სახის უპირატესობა, გააზვიადონ საკუთარი    </a:t>
            </a:r>
            <a:r>
              <a:rPr lang="ka-GE" sz="1400" dirty="0" smtClean="0"/>
              <a:t>შესაძლებლობები</a:t>
            </a:r>
            <a:r>
              <a:rPr lang="ka-GE" sz="1400" dirty="0"/>
              <a:t>; </a:t>
            </a:r>
          </a:p>
          <a:p>
            <a:pPr marL="285750" indent="-285750" algn="just">
              <a:buFont typeface="Wingdings" panose="05000000000000000000" pitchFamily="2" charset="2"/>
              <a:buChar char="ü"/>
            </a:pPr>
            <a:r>
              <a:rPr lang="ka-GE" sz="1400" dirty="0" smtClean="0"/>
              <a:t> </a:t>
            </a:r>
            <a:r>
              <a:rPr lang="ka-GE" sz="1400" dirty="0"/>
              <a:t>სასჯელისგან თავის არიდების მიზნით; </a:t>
            </a:r>
          </a:p>
          <a:p>
            <a:pPr marL="285750" indent="-285750" algn="just">
              <a:buFont typeface="Wingdings" panose="05000000000000000000" pitchFamily="2" charset="2"/>
              <a:buChar char="ü"/>
            </a:pPr>
            <a:r>
              <a:rPr lang="ka-GE" sz="1400" dirty="0" smtClean="0"/>
              <a:t>სიცრუე </a:t>
            </a:r>
            <a:r>
              <a:rPr lang="ka-GE" sz="1400" dirty="0"/>
              <a:t>სხვისი დახმარების მიზნით; </a:t>
            </a:r>
          </a:p>
          <a:p>
            <a:pPr marL="285750" indent="-285750" algn="just">
              <a:buFont typeface="Wingdings" panose="05000000000000000000" pitchFamily="2" charset="2"/>
              <a:buChar char="ü"/>
            </a:pPr>
            <a:r>
              <a:rPr lang="ka-GE" sz="1400" dirty="0" smtClean="0"/>
              <a:t>სოციალური </a:t>
            </a:r>
            <a:r>
              <a:rPr lang="ka-GE" sz="1400" dirty="0"/>
              <a:t>ურთიერთობების  შენარჩუნების მიზნით</a:t>
            </a:r>
            <a:endParaRPr lang="en-US" sz="1400" dirty="0"/>
          </a:p>
        </p:txBody>
      </p:sp>
      <p:sp>
        <p:nvSpPr>
          <p:cNvPr id="5" name="Rectangle 4"/>
          <p:cNvSpPr/>
          <p:nvPr/>
        </p:nvSpPr>
        <p:spPr>
          <a:xfrm>
            <a:off x="680114" y="4432995"/>
            <a:ext cx="8018467" cy="1661993"/>
          </a:xfrm>
          <a:prstGeom prst="rect">
            <a:avLst/>
          </a:prstGeom>
        </p:spPr>
        <p:txBody>
          <a:bodyPr wrap="square">
            <a:spAutoFit/>
          </a:bodyPr>
          <a:lstStyle/>
          <a:p>
            <a:pPr algn="just"/>
            <a:r>
              <a:rPr lang="ka-GE" sz="1400" dirty="0" smtClean="0"/>
              <a:t>განასახვავებენ </a:t>
            </a:r>
            <a:r>
              <a:rPr lang="ka-GE" sz="1400" dirty="0"/>
              <a:t>სხვადასხვა ტიპის სიცრუეს - </a:t>
            </a:r>
            <a:r>
              <a:rPr lang="ka-GE" sz="1400" dirty="0">
                <a:solidFill>
                  <a:srgbClr val="C00000"/>
                </a:solidFill>
              </a:rPr>
              <a:t>აშკარა სიცრუე, გაზვიადება, მსუბუქი სიცრუე. </a:t>
            </a:r>
          </a:p>
          <a:p>
            <a:pPr algn="just"/>
            <a:r>
              <a:rPr lang="ka-GE" sz="1400" dirty="0">
                <a:solidFill>
                  <a:srgbClr val="C00000"/>
                </a:solidFill>
              </a:rPr>
              <a:t>აშკარა სიცრუე </a:t>
            </a:r>
            <a:r>
              <a:rPr lang="ka-GE" sz="1400" dirty="0"/>
              <a:t>, ანუ მოვლენების სრული ფაბრიკაცია, რომელიც რადიკალურად  </a:t>
            </a:r>
          </a:p>
          <a:p>
            <a:pPr algn="just"/>
            <a:r>
              <a:rPr lang="ka-GE" sz="1400" dirty="0"/>
              <a:t>განსხვავდება რეალური ფაქტებისგან. </a:t>
            </a:r>
          </a:p>
          <a:p>
            <a:pPr algn="just"/>
            <a:r>
              <a:rPr lang="ka-GE" sz="1400" dirty="0">
                <a:solidFill>
                  <a:srgbClr val="C00000"/>
                </a:solidFill>
              </a:rPr>
              <a:t>გაზვიადება</a:t>
            </a:r>
            <a:r>
              <a:rPr lang="ka-GE" sz="1400" dirty="0"/>
              <a:t> - როდესაც რეალური მოვლენები და </a:t>
            </a:r>
            <a:r>
              <a:rPr lang="ka-GE" sz="1400" dirty="0" smtClean="0"/>
              <a:t>ფაქტები </a:t>
            </a:r>
            <a:r>
              <a:rPr lang="ka-GE" sz="1400" dirty="0"/>
              <a:t>არის მიწოდებული გაზვიადებული, გადაჭარბებული ფორმით. </a:t>
            </a:r>
          </a:p>
          <a:p>
            <a:pPr algn="just"/>
            <a:r>
              <a:rPr lang="ka-GE" sz="1400" dirty="0">
                <a:solidFill>
                  <a:srgbClr val="C00000"/>
                </a:solidFill>
              </a:rPr>
              <a:t>მსუბუქი სიცრუე </a:t>
            </a:r>
            <a:r>
              <a:rPr lang="ka-GE" sz="1400" dirty="0"/>
              <a:t>- </a:t>
            </a:r>
            <a:r>
              <a:rPr lang="ka-GE" sz="1400" dirty="0" smtClean="0"/>
              <a:t>ტყუილი</a:t>
            </a:r>
            <a:r>
              <a:rPr lang="ka-GE" sz="1400" dirty="0"/>
              <a:t>, რომელიც მიმართულია მიმღების  მოვლენების მცირე დამახინჯების მიზნით. </a:t>
            </a:r>
            <a:endParaRPr lang="en-US" sz="1400" dirty="0"/>
          </a:p>
        </p:txBody>
      </p:sp>
    </p:spTree>
    <p:extLst>
      <p:ext uri="{BB962C8B-B14F-4D97-AF65-F5344CB8AC3E}">
        <p14:creationId xmlns:p14="http://schemas.microsoft.com/office/powerpoint/2010/main" val="265537524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1400" dirty="0"/>
              <a:t>ტყუილის თქმის დროს აუცილებლად აღსანიშნავია პიროვნული თავისებურებები. არსებობს </a:t>
            </a:r>
          </a:p>
          <a:p>
            <a:pPr marL="0" indent="0">
              <a:buNone/>
            </a:pPr>
            <a:r>
              <a:rPr lang="ka-GE" sz="1400" dirty="0"/>
              <a:t>4 ტიპის ადამიანი, რომელიც აქტიურად ცრუბს. ექსპერტები </a:t>
            </a:r>
            <a:r>
              <a:rPr lang="ka-GE" sz="1400" dirty="0" smtClean="0"/>
              <a:t>გამოყოფენ:  </a:t>
            </a:r>
            <a:r>
              <a:rPr lang="ka-GE" sz="1400" dirty="0">
                <a:solidFill>
                  <a:srgbClr val="C00000"/>
                </a:solidFill>
              </a:rPr>
              <a:t>მანიპულატორებს, </a:t>
            </a:r>
          </a:p>
          <a:p>
            <a:pPr marL="0" indent="0">
              <a:buNone/>
            </a:pPr>
            <a:r>
              <a:rPr lang="ka-GE" sz="1400" dirty="0">
                <a:solidFill>
                  <a:srgbClr val="C00000"/>
                </a:solidFill>
              </a:rPr>
              <a:t>მსახიობებს, შემგუებლებს, კომუნიკაბელურებს</a:t>
            </a:r>
            <a:r>
              <a:rPr lang="ka-GE" sz="1400" dirty="0"/>
              <a:t>. განვიხილოთ თითოეული მათგანი. </a:t>
            </a:r>
          </a:p>
          <a:p>
            <a:pPr algn="just">
              <a:buFont typeface="Wingdings" panose="05000000000000000000" pitchFamily="2" charset="2"/>
              <a:buChar char="q"/>
            </a:pPr>
            <a:r>
              <a:rPr lang="ka-GE" sz="1400" dirty="0" smtClean="0">
                <a:solidFill>
                  <a:srgbClr val="C00000"/>
                </a:solidFill>
              </a:rPr>
              <a:t>მანიპულატორები - </a:t>
            </a:r>
            <a:r>
              <a:rPr lang="ka-GE" sz="1400" dirty="0"/>
              <a:t>ასეთი ტიპის ადამიანები არ გრძნობენ დანაშაულს სიცრუის თქმის </a:t>
            </a:r>
            <a:r>
              <a:rPr lang="ka-GE" sz="1400" dirty="0" smtClean="0"/>
              <a:t>დროს</a:t>
            </a:r>
            <a:r>
              <a:rPr lang="ka-GE" sz="1400" dirty="0"/>
              <a:t>. დაჟინებით ამტკიცებენ თავის „სიმართლეს“. მათ ახასიათებთ თვითორიენტირებული </a:t>
            </a:r>
            <a:r>
              <a:rPr lang="ka-GE" sz="1400" dirty="0" smtClean="0"/>
              <a:t>სიცრუე</a:t>
            </a:r>
            <a:r>
              <a:rPr lang="ka-GE" sz="1400" dirty="0"/>
              <a:t>. სიცრუე სარგებლობის მიღების მიზნით. მანიპულატორები არ ხასიათდებიან </a:t>
            </a:r>
            <a:r>
              <a:rPr lang="ka-GE" sz="1400" dirty="0" smtClean="0"/>
              <a:t>გულუბრყვილობით</a:t>
            </a:r>
            <a:r>
              <a:rPr lang="ka-GE" sz="1400" dirty="0"/>
              <a:t>. მათ თუ იციან, რომ სიცრუე დაფიქსირებული იქნება, თავს აარიდებენ </a:t>
            </a:r>
            <a:r>
              <a:rPr lang="ka-GE" sz="1400" dirty="0" smtClean="0"/>
              <a:t>მას</a:t>
            </a:r>
            <a:r>
              <a:rPr lang="ka-GE" sz="1400" dirty="0"/>
              <a:t>. მანიპულატორები კარგი ორატორები არიან და ერთი შეხედვით, აუღერლვებელნი და </a:t>
            </a:r>
            <a:r>
              <a:rPr lang="ka-GE" sz="1400" dirty="0" smtClean="0"/>
              <a:t>საკუთარ </a:t>
            </a:r>
            <a:r>
              <a:rPr lang="ka-GE" sz="1400" dirty="0"/>
              <a:t>თავში დარწმუნებულები ჩანან. საზოგადოებას ასეთი კატეგორიის ადამიანები </a:t>
            </a:r>
          </a:p>
          <a:p>
            <a:pPr marL="0" indent="0" algn="just">
              <a:buNone/>
            </a:pPr>
            <a:r>
              <a:rPr lang="ka-GE" sz="1400" dirty="0" smtClean="0"/>
              <a:t>        მოსწონთ </a:t>
            </a:r>
            <a:r>
              <a:rPr lang="ka-GE" sz="1400" dirty="0"/>
              <a:t>და მათთან თავს კომფორტულად გრძნობენ. </a:t>
            </a:r>
            <a:endParaRPr lang="ka-GE" sz="1400" dirty="0" smtClean="0"/>
          </a:p>
          <a:p>
            <a:pPr algn="just"/>
            <a:endParaRPr lang="ka-GE" sz="1400" dirty="0" smtClean="0"/>
          </a:p>
          <a:p>
            <a:pPr algn="just"/>
            <a:r>
              <a:rPr lang="ka-GE" sz="1400" dirty="0">
                <a:solidFill>
                  <a:srgbClr val="C00000"/>
                </a:solidFill>
              </a:rPr>
              <a:t>მსახიობები</a:t>
            </a:r>
            <a:r>
              <a:rPr lang="ka-GE" sz="1400" dirty="0"/>
              <a:t> - ამ ტიპის ადამიანებს ყველაზე კარგად შეუძლიათ ვერბალური </a:t>
            </a:r>
            <a:r>
              <a:rPr lang="ka-GE" sz="1400" dirty="0" smtClean="0"/>
              <a:t>და არავერბალური </a:t>
            </a:r>
            <a:r>
              <a:rPr lang="ka-GE" sz="1400" dirty="0"/>
              <a:t>მახასიათებლების  კონტროლი. როლური თამაშებისკენ მზაობა, მორგებული </a:t>
            </a:r>
          </a:p>
          <a:p>
            <a:pPr marL="0" indent="0" algn="just">
              <a:buNone/>
            </a:pPr>
            <a:r>
              <a:rPr lang="ka-GE" sz="1400" dirty="0" smtClean="0"/>
              <a:t>       როლის </a:t>
            </a:r>
            <a:r>
              <a:rPr lang="ka-GE" sz="1400" dirty="0"/>
              <a:t>ოსტატური და ექსპრესიული შესრულება. მათ ძალიან უადვილდებათ სიცრუის თქმა </a:t>
            </a:r>
          </a:p>
          <a:p>
            <a:pPr marL="0" indent="0" algn="just">
              <a:buNone/>
            </a:pPr>
            <a:r>
              <a:rPr lang="ka-GE" sz="1400" dirty="0" smtClean="0"/>
              <a:t>        და </a:t>
            </a:r>
            <a:r>
              <a:rPr lang="ka-GE" sz="1400" dirty="0"/>
              <a:t>სიამოვნებასაც იღებენ ამით. </a:t>
            </a:r>
            <a:endParaRPr lang="en-US" sz="1400" dirty="0"/>
          </a:p>
        </p:txBody>
      </p:sp>
    </p:spTree>
    <p:extLst>
      <p:ext uri="{BB962C8B-B14F-4D97-AF65-F5344CB8AC3E}">
        <p14:creationId xmlns:p14="http://schemas.microsoft.com/office/powerpoint/2010/main" val="39868613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lnSpcReduction="10000"/>
          </a:bodyPr>
          <a:lstStyle/>
          <a:p>
            <a:pPr marL="0" indent="0" algn="just">
              <a:buNone/>
            </a:pPr>
            <a:r>
              <a:rPr lang="ka-GE" sz="1400" dirty="0">
                <a:solidFill>
                  <a:srgbClr val="C00000"/>
                </a:solidFill>
              </a:rPr>
              <a:t>კომუნიკაბელური ტიპი </a:t>
            </a:r>
            <a:r>
              <a:rPr lang="ka-GE" sz="1400" dirty="0"/>
              <a:t>- ასეთ ტიპებს ეკუთვნიან ექსტრავერტები. ექსტრავერტებს </a:t>
            </a:r>
            <a:r>
              <a:rPr lang="ka-GE" sz="1400" dirty="0" smtClean="0"/>
              <a:t>სიამოვნებთ </a:t>
            </a:r>
            <a:r>
              <a:rPr lang="ka-GE" sz="1400" dirty="0"/>
              <a:t>ყურადღების ცენტრში ყოფნა და სოციალური კონტაქტების დამყარება. </a:t>
            </a:r>
            <a:r>
              <a:rPr lang="ka-GE" sz="1400" dirty="0" smtClean="0"/>
              <a:t>სოციალურად </a:t>
            </a:r>
            <a:r>
              <a:rPr lang="ka-GE" sz="1400" dirty="0"/>
              <a:t>გახსნილ ადამიანებს დახვეწილი აქვთ კომუნიკაციის უნარები, ამიტომ არ </a:t>
            </a:r>
            <a:r>
              <a:rPr lang="ka-GE" sz="1400" dirty="0" smtClean="0"/>
              <a:t>უჭირთ </a:t>
            </a:r>
            <a:r>
              <a:rPr lang="ka-GE" sz="1400" dirty="0"/>
              <a:t>სიცრუის თქმა და უფრო დიდხანს და დაჟინებით იცავენ საკუთარ სიცრუეს. </a:t>
            </a:r>
          </a:p>
          <a:p>
            <a:pPr marL="0" indent="0" algn="just">
              <a:buNone/>
            </a:pPr>
            <a:r>
              <a:rPr lang="ka-GE" sz="1400" dirty="0">
                <a:solidFill>
                  <a:srgbClr val="C00000"/>
                </a:solidFill>
              </a:rPr>
              <a:t>შემგუებლური ტიპი </a:t>
            </a:r>
            <a:r>
              <a:rPr lang="ka-GE" sz="1400" dirty="0"/>
              <a:t>- ასეთი ტიპები გამოირჩევიან შფოთვის მაღალი </a:t>
            </a:r>
            <a:r>
              <a:rPr lang="ka-GE" sz="1400" dirty="0" smtClean="0"/>
              <a:t>მაჩვენებლით, დაურწმუნებლობით </a:t>
            </a:r>
            <a:r>
              <a:rPr lang="ka-GE" sz="1400" dirty="0"/>
              <a:t>და სუსტი სოციალური კონტაქტებით. მაშინ როცა მანიპულატორი </a:t>
            </a:r>
            <a:r>
              <a:rPr lang="ka-GE" sz="1400" dirty="0" smtClean="0"/>
              <a:t>ორიენტირებულია </a:t>
            </a:r>
            <a:r>
              <a:rPr lang="ka-GE" sz="1400" dirty="0"/>
              <a:t>საკუთარ თავზე, შემგუებლური ტიპები იტყურბიან იმისთვის, რომ </a:t>
            </a:r>
            <a:r>
              <a:rPr lang="ka-GE" sz="1400" dirty="0" smtClean="0"/>
              <a:t>მოახდინონ </a:t>
            </a:r>
            <a:r>
              <a:rPr lang="ka-GE" sz="1400" dirty="0"/>
              <a:t>გარემოსთან ადაპტაცია, დაიმსახურონ სხვების სიმპათია. მათ აქვთ </a:t>
            </a:r>
            <a:r>
              <a:rPr lang="ka-GE" sz="1400" dirty="0" smtClean="0"/>
              <a:t>ძლიერი მოტივაცია </a:t>
            </a:r>
            <a:r>
              <a:rPr lang="ka-GE" sz="1400" dirty="0"/>
              <a:t>იყვნენ </a:t>
            </a:r>
            <a:r>
              <a:rPr lang="ka-GE" sz="1400" dirty="0" smtClean="0"/>
              <a:t>მოწონებულნი.</a:t>
            </a:r>
          </a:p>
          <a:p>
            <a:pPr marL="0" indent="0" algn="just">
              <a:buNone/>
            </a:pPr>
            <a:r>
              <a:rPr lang="ka-GE" sz="1400" dirty="0"/>
              <a:t>ზოგადად ადამიანები სიცრუის დროს განიცდიან სამი ტიპის დისკომფორტს - </a:t>
            </a:r>
            <a:r>
              <a:rPr lang="ka-GE" sz="1400" dirty="0">
                <a:solidFill>
                  <a:srgbClr val="C00000"/>
                </a:solidFill>
              </a:rPr>
              <a:t>ემოციურს, </a:t>
            </a:r>
          </a:p>
          <a:p>
            <a:pPr marL="0" indent="0" algn="just">
              <a:buNone/>
            </a:pPr>
            <a:r>
              <a:rPr lang="ka-GE" sz="1400" dirty="0">
                <a:solidFill>
                  <a:srgbClr val="C00000"/>
                </a:solidFill>
              </a:rPr>
              <a:t>შინაარსობრივს </a:t>
            </a:r>
            <a:r>
              <a:rPr lang="ka-GE" sz="1400" dirty="0" smtClean="0">
                <a:solidFill>
                  <a:srgbClr val="C00000"/>
                </a:solidFill>
              </a:rPr>
              <a:t>და </a:t>
            </a:r>
            <a:r>
              <a:rPr lang="ka-GE" sz="1400" dirty="0">
                <a:solidFill>
                  <a:srgbClr val="C00000"/>
                </a:solidFill>
              </a:rPr>
              <a:t>კონტროლის გაწევის. </a:t>
            </a:r>
            <a:endParaRPr lang="ka-GE" sz="1400" dirty="0" smtClean="0">
              <a:solidFill>
                <a:srgbClr val="C00000"/>
              </a:solidFill>
            </a:endParaRPr>
          </a:p>
          <a:p>
            <a:pPr marL="0" indent="0" algn="just">
              <a:buNone/>
            </a:pPr>
            <a:r>
              <a:rPr lang="ka-GE" sz="1400" dirty="0">
                <a:solidFill>
                  <a:srgbClr val="C00000"/>
                </a:solidFill>
              </a:rPr>
              <a:t>ემოციური </a:t>
            </a:r>
          </a:p>
          <a:p>
            <a:pPr marL="0" indent="0" algn="just">
              <a:buNone/>
            </a:pPr>
            <a:r>
              <a:rPr lang="ka-GE" sz="1400" dirty="0"/>
              <a:t>გამოიკვეთება სამი ემოცია - დანაშაულის განცდა, შიში და შფოთვა. ყველა ადამიანში ეს </a:t>
            </a:r>
            <a:r>
              <a:rPr lang="ka-GE" sz="1400" dirty="0" smtClean="0"/>
              <a:t>ემოციები </a:t>
            </a:r>
            <a:r>
              <a:rPr lang="ka-GE" sz="1400" dirty="0"/>
              <a:t>ერთნაირი ხარისხით არ ვლინდება. ეს დამოკიდებულია იმაზე თუ როგორი </a:t>
            </a:r>
            <a:r>
              <a:rPr lang="ka-GE" sz="1400" dirty="0" smtClean="0"/>
              <a:t>ტიპის </a:t>
            </a:r>
            <a:r>
              <a:rPr lang="ka-GE" sz="1400" dirty="0"/>
              <a:t>ადამიანი ცრუობს. მანიპულატორები ნაკლებად გრძნობენ დანაშაულს, რადგან </a:t>
            </a:r>
            <a:r>
              <a:rPr lang="ka-GE" sz="1400" dirty="0" smtClean="0"/>
              <a:t>თვლიან, </a:t>
            </a:r>
            <a:r>
              <a:rPr lang="ka-GE" sz="1400" dirty="0"/>
              <a:t>რომ საკუთარი მიზნების მისაღწევად ეს კარგი საშუალებაა. შიშის განცდა </a:t>
            </a:r>
            <a:r>
              <a:rPr lang="ka-GE" sz="1400" dirty="0" smtClean="0"/>
              <a:t>დამოკიდებულია </a:t>
            </a:r>
            <a:r>
              <a:rPr lang="ka-GE" sz="1400" dirty="0"/>
              <a:t>რიგ გარემოებაზე. პირველ რიგში, დამოკიდულია იმაზე თუ ვის </a:t>
            </a:r>
            <a:r>
              <a:rPr lang="ka-GE" sz="1400" dirty="0" smtClean="0"/>
              <a:t>ატყუებენ</a:t>
            </a:r>
            <a:r>
              <a:rPr lang="ka-GE" sz="1400" dirty="0"/>
              <a:t>, თუ მსმენელი არის კომპეტენტური, მისი შეცდომაში შეყვანა არც თუ ისე იოლი </a:t>
            </a:r>
            <a:r>
              <a:rPr lang="ka-GE" sz="1400" dirty="0" smtClean="0"/>
              <a:t>იქნება</a:t>
            </a:r>
            <a:r>
              <a:rPr lang="ka-GE" sz="1400" dirty="0"/>
              <a:t>. მეორე, თუ რამდენად არის კომუნიკატორი დარწმუნებული იმაში, რომ მას ეხერხება </a:t>
            </a:r>
            <a:r>
              <a:rPr lang="ka-GE" sz="1400" dirty="0" smtClean="0"/>
              <a:t>სიცრუის </a:t>
            </a:r>
            <a:r>
              <a:rPr lang="ka-GE" sz="1400" dirty="0"/>
              <a:t>თქმა.  და ბოლოს, სიცრუის გამხელის დროს რამდენად დიდი იქნება დანაკარგი. </a:t>
            </a:r>
            <a:endParaRPr lang="en-US" sz="1400" dirty="0"/>
          </a:p>
        </p:txBody>
      </p:sp>
    </p:spTree>
    <p:extLst>
      <p:ext uri="{BB962C8B-B14F-4D97-AF65-F5344CB8AC3E}">
        <p14:creationId xmlns:p14="http://schemas.microsoft.com/office/powerpoint/2010/main" val="243301545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fontScale="92500" lnSpcReduction="20000"/>
          </a:bodyPr>
          <a:lstStyle/>
          <a:p>
            <a:pPr marL="0" indent="0">
              <a:buNone/>
            </a:pPr>
            <a:r>
              <a:rPr lang="ka-GE" sz="1600" dirty="0">
                <a:solidFill>
                  <a:srgbClr val="C00000"/>
                </a:solidFill>
              </a:rPr>
              <a:t>შინაარსობრივი  </a:t>
            </a:r>
          </a:p>
          <a:p>
            <a:pPr marL="0" indent="0" algn="just">
              <a:buNone/>
            </a:pPr>
            <a:r>
              <a:rPr lang="ka-GE" sz="1600" dirty="0"/>
              <a:t>სააზროვნო პროცესები ემოციებისგან დამოუკიდებლად ახდენენ გავლენას სიცრუეზე. </a:t>
            </a:r>
            <a:r>
              <a:rPr lang="ka-GE" sz="1600" dirty="0" smtClean="0"/>
              <a:t>სიცრუე </a:t>
            </a:r>
            <a:r>
              <a:rPr lang="ka-GE" sz="1600" dirty="0"/>
              <a:t>არის კოგნიტურად რთული დავალება. სიცრუე უნდა იყოს თანმიმდევრული და </a:t>
            </a:r>
            <a:r>
              <a:rPr lang="ka-GE" sz="1600" dirty="0" smtClean="0"/>
              <a:t>შეძლოს </a:t>
            </a:r>
            <a:r>
              <a:rPr lang="ka-GE" sz="1600" dirty="0"/>
              <a:t>გასცეს კომუნიკაციის დროს გაჩენილ კითხვებს პასუხი. </a:t>
            </a:r>
            <a:r>
              <a:rPr lang="ka-GE" sz="1600" dirty="0" smtClean="0"/>
              <a:t>ნელდება </a:t>
            </a:r>
            <a:r>
              <a:rPr lang="ka-GE" sz="1600" dirty="0"/>
              <a:t>მოტორული სფერო, დუნდება მზერა და ნელდება მეტყველების ტემპი. </a:t>
            </a:r>
          </a:p>
          <a:p>
            <a:pPr marL="0" indent="0" algn="just">
              <a:buNone/>
            </a:pPr>
            <a:r>
              <a:rPr lang="ka-GE" sz="1600" dirty="0"/>
              <a:t>დაკვირვებებმა აჩვენა</a:t>
            </a:r>
            <a:r>
              <a:rPr lang="ka-GE" sz="1600" dirty="0" smtClean="0"/>
              <a:t>, </a:t>
            </a:r>
            <a:r>
              <a:rPr lang="ka-GE" sz="1600" dirty="0"/>
              <a:t>რომ კომუნიკატორებს ებნევათ ენა, აქვთ წაცდენები. </a:t>
            </a:r>
            <a:endParaRPr lang="ka-GE" sz="1600" dirty="0" smtClean="0"/>
          </a:p>
          <a:p>
            <a:pPr marL="0" indent="0" algn="just">
              <a:buNone/>
            </a:pPr>
            <a:r>
              <a:rPr lang="ka-GE" sz="1600" dirty="0">
                <a:solidFill>
                  <a:srgbClr val="C00000"/>
                </a:solidFill>
              </a:rPr>
              <a:t>ქცევის კონტროლი </a:t>
            </a:r>
          </a:p>
          <a:p>
            <a:pPr marL="0" indent="0" algn="just">
              <a:buNone/>
            </a:pPr>
            <a:r>
              <a:rPr lang="ka-GE" sz="1600" dirty="0"/>
              <a:t>ადამიანებმა თვითონაც იციან, რომ მათი ქცევა სიცრუის დროს შესაძლოა არაბუნებრივი </a:t>
            </a:r>
            <a:r>
              <a:rPr lang="ka-GE" sz="1600" dirty="0" smtClean="0"/>
              <a:t>იყოს</a:t>
            </a:r>
            <a:r>
              <a:rPr lang="ka-GE" sz="1600" dirty="0"/>
              <a:t>, ამიტომ საკუთარ თავს კონტროლის მაღალ ხარისხს უწევენ. ცდილობენ იყვნენ </a:t>
            </a:r>
            <a:r>
              <a:rPr lang="ka-GE" sz="1600" dirty="0" smtClean="0"/>
              <a:t>მაქსიმალურად </a:t>
            </a:r>
            <a:r>
              <a:rPr lang="ka-GE" sz="1600" dirty="0"/>
              <a:t>ბუნებრივები, მოთოკონ ემოციები და შეინარჩუნონ სიმშვიდე. </a:t>
            </a:r>
            <a:r>
              <a:rPr lang="ka-GE" sz="1600" dirty="0" smtClean="0"/>
              <a:t>სინამდვილეში</a:t>
            </a:r>
            <a:r>
              <a:rPr lang="ka-GE" sz="1600" dirty="0"/>
              <a:t>, მსგავსი ქცევა უფრო თვალშისაცემი ხდება დამკვირვებლისთვის. ადამიანს </a:t>
            </a:r>
            <a:r>
              <a:rPr lang="ka-GE" sz="1600" dirty="0" smtClean="0"/>
              <a:t>შეუძლია </a:t>
            </a:r>
            <a:r>
              <a:rPr lang="ka-GE" sz="1600" dirty="0"/>
              <a:t>აკონტროლოს მიმიკა, მაგრამ ჟესტიკულაციის კონტროლი არც ისე ადვილია. </a:t>
            </a:r>
            <a:r>
              <a:rPr lang="ka-GE" sz="1600" dirty="0" smtClean="0"/>
              <a:t>მატყუარები </a:t>
            </a:r>
            <a:r>
              <a:rPr lang="ka-GE" sz="1600" dirty="0"/>
              <a:t>თვლიან, რომ შეცდომითი წაცდენები, საუბრის შეწყვეტა და ენის ბორძიკი </a:t>
            </a:r>
            <a:r>
              <a:rPr lang="ka-GE" sz="1600" dirty="0" smtClean="0"/>
              <a:t>გაყიდით </a:t>
            </a:r>
            <a:r>
              <a:rPr lang="ka-GE" sz="1600" dirty="0"/>
              <a:t>მათ, ამიტომ ისინი ცდილობენ არ დაუშვან მსგავსი შეცდომები. შედეგად მათი </a:t>
            </a:r>
          </a:p>
          <a:p>
            <a:pPr marL="0" indent="0" algn="just">
              <a:buNone/>
            </a:pPr>
            <a:r>
              <a:rPr lang="ka-GE" sz="1600" dirty="0" smtClean="0"/>
              <a:t> საუბარი </a:t>
            </a:r>
            <a:r>
              <a:rPr lang="ka-GE" sz="1600" dirty="0"/>
              <a:t>ხდება არაბუნებრივი. ცხადია, რომ ასეთი შეცდომები ყველას ემართება საუბრის </a:t>
            </a:r>
          </a:p>
          <a:p>
            <a:pPr marL="0" indent="0" algn="just">
              <a:buNone/>
            </a:pPr>
            <a:r>
              <a:rPr lang="ka-GE" sz="1600" dirty="0"/>
              <a:t>დროს და ხელოვნურად გაკონტროლება არ შექმნის სანდოობას. წინასწარ „დაზუთხული“ </a:t>
            </a:r>
          </a:p>
          <a:p>
            <a:pPr marL="0" indent="0" algn="just">
              <a:buNone/>
            </a:pPr>
            <a:r>
              <a:rPr lang="ka-GE" sz="1600" dirty="0"/>
              <a:t>ტექსტი არის რიგიდული და უემოციო. ადამიანების მცდელობას, იყოს დამაჯერებილი </a:t>
            </a:r>
          </a:p>
          <a:p>
            <a:pPr marL="0" indent="0" algn="just">
              <a:buNone/>
            </a:pPr>
            <a:r>
              <a:rPr lang="ka-GE" sz="1600" dirty="0"/>
              <a:t>ეწოდება „შთაბეჭდილების მენეჯმენტი</a:t>
            </a:r>
            <a:r>
              <a:rPr lang="ka-GE" sz="1600" dirty="0" smtClean="0"/>
              <a:t>“.</a:t>
            </a:r>
            <a:endParaRPr lang="ka-GE" sz="1600" dirty="0"/>
          </a:p>
        </p:txBody>
      </p:sp>
    </p:spTree>
    <p:extLst>
      <p:ext uri="{BB962C8B-B14F-4D97-AF65-F5344CB8AC3E}">
        <p14:creationId xmlns:p14="http://schemas.microsoft.com/office/powerpoint/2010/main" val="363927773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1600" dirty="0">
                <a:solidFill>
                  <a:srgbClr val="C00000"/>
                </a:solidFill>
              </a:rPr>
              <a:t>არავერბალური აღწერა </a:t>
            </a:r>
            <a:endParaRPr lang="ka-GE" sz="1600" dirty="0" smtClean="0">
              <a:solidFill>
                <a:srgbClr val="C00000"/>
              </a:solidFill>
            </a:endParaRPr>
          </a:p>
          <a:p>
            <a:pPr marL="0" indent="0">
              <a:buNone/>
            </a:pPr>
            <a:endParaRPr lang="ka-GE" sz="1600" dirty="0">
              <a:solidFill>
                <a:srgbClr val="C00000"/>
              </a:solidFill>
            </a:endParaRPr>
          </a:p>
          <a:p>
            <a:pPr marL="0" indent="0">
              <a:buNone/>
            </a:pPr>
            <a:r>
              <a:rPr lang="ka-GE" sz="1500" dirty="0"/>
              <a:t>ტყუილის ამოცნობა შესაძლებელია არავერბალური მინიშნებების მეშვეობით, თუ პირი </a:t>
            </a:r>
          </a:p>
          <a:p>
            <a:pPr marL="0" indent="0">
              <a:buNone/>
            </a:pPr>
            <a:r>
              <a:rPr lang="ka-GE" sz="1500" dirty="0"/>
              <a:t>განიცდის შიშს, დანაშაულის შეგრძნებას, აღელვებას ან თუ პირს რამდენადმე უჭირს </a:t>
            </a:r>
          </a:p>
          <a:p>
            <a:pPr marL="0" indent="0">
              <a:buNone/>
            </a:pPr>
            <a:r>
              <a:rPr lang="ka-GE" sz="1500" dirty="0"/>
              <a:t>ტყუილის გამოგონება. ტყულის შემთხვევაში ადამიანის ორგანიზმში მიმდინარეობის </a:t>
            </a:r>
          </a:p>
          <a:p>
            <a:pPr marL="0" indent="0">
              <a:buNone/>
            </a:pPr>
            <a:r>
              <a:rPr lang="ka-GE" sz="1500" dirty="0"/>
              <a:t>მთელ რიგი ფიზიოლოგიური რეაქციები: </a:t>
            </a:r>
          </a:p>
          <a:p>
            <a:r>
              <a:rPr lang="ka-GE" sz="1500" dirty="0" smtClean="0"/>
              <a:t>სისხლში </a:t>
            </a:r>
            <a:r>
              <a:rPr lang="ka-GE" sz="1500" dirty="0"/>
              <a:t>იწვევს ადრენალინის და შაქრის დონე; </a:t>
            </a:r>
            <a:r>
              <a:rPr lang="ka-GE" sz="1500" dirty="0" smtClean="0"/>
              <a:t> </a:t>
            </a:r>
            <a:endParaRPr lang="ka-GE" sz="1500" dirty="0"/>
          </a:p>
          <a:p>
            <a:r>
              <a:rPr lang="ka-GE" sz="1500" dirty="0" smtClean="0"/>
              <a:t>პულსი </a:t>
            </a:r>
            <a:r>
              <a:rPr lang="ka-GE" sz="1500" dirty="0"/>
              <a:t>და სუნქვა გახშირებულია; </a:t>
            </a:r>
          </a:p>
          <a:p>
            <a:r>
              <a:rPr lang="ka-GE" sz="1500" dirty="0" smtClean="0"/>
              <a:t>ვლინდება </a:t>
            </a:r>
            <a:r>
              <a:rPr lang="ka-GE" sz="1500" dirty="0"/>
              <a:t>ჭარბი ოფლიანობა; </a:t>
            </a:r>
          </a:p>
          <a:p>
            <a:r>
              <a:rPr lang="ka-GE" sz="1500" dirty="0" smtClean="0"/>
              <a:t>ფართოვდება </a:t>
            </a:r>
            <a:r>
              <a:rPr lang="ka-GE" sz="1500" dirty="0"/>
              <a:t>თვალის გუგები; </a:t>
            </a:r>
          </a:p>
          <a:p>
            <a:r>
              <a:rPr lang="ka-GE" sz="1500" dirty="0" smtClean="0"/>
              <a:t>სანერწყვე </a:t>
            </a:r>
            <a:r>
              <a:rPr lang="ka-GE" sz="1500" dirty="0"/>
              <a:t>ჯირკვლები პარალიზებულია (პირი უშრება); </a:t>
            </a:r>
          </a:p>
          <a:p>
            <a:r>
              <a:rPr lang="ka-GE" sz="1500" dirty="0" smtClean="0"/>
              <a:t>საკვების </a:t>
            </a:r>
            <a:r>
              <a:rPr lang="ka-GE" sz="1500" dirty="0"/>
              <a:t>მონელება შეჩერებულია.  </a:t>
            </a:r>
          </a:p>
        </p:txBody>
      </p:sp>
    </p:spTree>
    <p:extLst>
      <p:ext uri="{BB962C8B-B14F-4D97-AF65-F5344CB8AC3E}">
        <p14:creationId xmlns:p14="http://schemas.microsoft.com/office/powerpoint/2010/main" val="206259170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lstStyle/>
          <a:p>
            <a:pPr marL="0" indent="0">
              <a:buNone/>
            </a:pPr>
            <a:r>
              <a:rPr lang="ka-GE" sz="1400" dirty="0" smtClean="0">
                <a:solidFill>
                  <a:srgbClr val="C00000"/>
                </a:solidFill>
              </a:rPr>
              <a:t>რომელ </a:t>
            </a:r>
            <a:r>
              <a:rPr lang="ka-GE" sz="1400" dirty="0">
                <a:solidFill>
                  <a:srgbClr val="C00000"/>
                </a:solidFill>
              </a:rPr>
              <a:t>ჟესტებს შეუძლიათ გასცენ ადამიანი როდესაც ის ცრუობს?</a:t>
            </a:r>
          </a:p>
          <a:p>
            <a:pPr marL="0" indent="0">
              <a:buNone/>
            </a:pPr>
            <a:r>
              <a:rPr lang="ka-GE" sz="1400" dirty="0"/>
              <a:t> </a:t>
            </a:r>
            <a:r>
              <a:rPr lang="ka-GE" sz="1400" dirty="0" smtClean="0"/>
              <a:t>ეს  </a:t>
            </a:r>
            <a:r>
              <a:rPr lang="ka-GE" sz="1400" dirty="0"/>
              <a:t>ჟესტები დაკავშირებულია  სახეზე ხელით  შეხებასთან.</a:t>
            </a:r>
          </a:p>
          <a:p>
            <a:pPr algn="just"/>
            <a:r>
              <a:rPr lang="ka-GE" sz="1400" dirty="0"/>
              <a:t> </a:t>
            </a:r>
            <a:r>
              <a:rPr lang="ka-GE" sz="1400" dirty="0" smtClean="0"/>
              <a:t>როდესაც </a:t>
            </a:r>
            <a:r>
              <a:rPr lang="ka-GE" sz="1400" dirty="0"/>
              <a:t>ვაკვირდებით ან ვისმენთ, თუ როგორ ცრუობენ სხვები, ანდა ვცრუობთ ჩვენვე,  ჩვენ ვაკეთებთ მცდელობას  ხელი ავიფაროთ პირზე,  თვალებზე ან ყურებზე. როგორც ავღნიშნეთ , ბავშვები სრულიად გულწრფელად  იყენებენ ჟესტებს,  რომლებიც მოწმობენ  სიცრუეზე.  თუ პატარა ბავშვი ამბობს სიცრუეს ის ინსტიქტურად ხელს აიფარებს პირზე რომ შეაჩეროს სიტყვები,  თუ არ სურს მოისმინოს უფროსების რჩევა დარიგება ხელებს აიფარებს ყურებზე,  იმ შემთხვევაში თუ ხედავს იმას რისი დანახვაც არ უნდა ხელებს იფარებს თვალებზე. ზრდასრულ ადამიანებში ეს ჟესტები </a:t>
            </a:r>
            <a:r>
              <a:rPr lang="ka-GE" sz="1400" dirty="0" smtClean="0"/>
              <a:t>ხდება უფრო დახვეწილი.</a:t>
            </a:r>
          </a:p>
          <a:p>
            <a:pPr algn="just"/>
            <a:endParaRPr lang="en-US" sz="1400" dirty="0"/>
          </a:p>
        </p:txBody>
      </p:sp>
      <p:pic>
        <p:nvPicPr>
          <p:cNvPr id="4" name="Picture 3"/>
          <p:cNvPicPr>
            <a:picLocks noChangeAspect="1"/>
          </p:cNvPicPr>
          <p:nvPr/>
        </p:nvPicPr>
        <p:blipFill>
          <a:blip r:embed="rId2"/>
          <a:stretch>
            <a:fillRect/>
          </a:stretch>
        </p:blipFill>
        <p:spPr>
          <a:xfrm>
            <a:off x="2590800" y="4495800"/>
            <a:ext cx="2225233" cy="1926503"/>
          </a:xfrm>
          <a:prstGeom prst="rect">
            <a:avLst/>
          </a:prstGeom>
        </p:spPr>
      </p:pic>
    </p:spTree>
    <p:extLst>
      <p:ext uri="{BB962C8B-B14F-4D97-AF65-F5344CB8AC3E}">
        <p14:creationId xmlns:p14="http://schemas.microsoft.com/office/powerpoint/2010/main" val="227200905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a:xfrm>
            <a:off x="612648" y="1447800"/>
            <a:ext cx="8153400" cy="4495800"/>
          </a:xfrm>
        </p:spPr>
        <p:txBody>
          <a:bodyPr/>
          <a:lstStyle/>
          <a:p>
            <a:r>
              <a:rPr lang="ka-GE" dirty="0"/>
              <a:t> </a:t>
            </a:r>
            <a:r>
              <a:rPr lang="ka-GE" sz="1400" dirty="0"/>
              <a:t>თუ ამ ჟესტს მიმართავს  ადამიანი, ეს იმის მაუწყებელია რომ ის ცრუობს, ხოლო თუ ის პირზე იფარებს ხელს როდესაც თქვენ ლაპარაკობთ და ის </a:t>
            </a:r>
            <a:r>
              <a:rPr lang="ka-GE" sz="1400" dirty="0" smtClean="0"/>
              <a:t>გისმენთ</a:t>
            </a:r>
            <a:r>
              <a:rPr lang="en-US" sz="1400" dirty="0" smtClean="0"/>
              <a:t>,</a:t>
            </a:r>
            <a:r>
              <a:rPr lang="ka-GE" sz="1400" dirty="0" smtClean="0"/>
              <a:t>  </a:t>
            </a:r>
            <a:r>
              <a:rPr lang="ka-GE" sz="1400" dirty="0"/>
              <a:t>ეს ნიშნავს რომ მას თქვენი არ ჯერა, ის </a:t>
            </a:r>
            <a:r>
              <a:rPr lang="ka-GE" sz="1400" dirty="0" smtClean="0"/>
              <a:t>გრძნობს</a:t>
            </a:r>
            <a:r>
              <a:rPr lang="en-US" sz="1400" dirty="0" smtClean="0"/>
              <a:t>,</a:t>
            </a:r>
            <a:r>
              <a:rPr lang="ka-GE" sz="1400" dirty="0" smtClean="0"/>
              <a:t> </a:t>
            </a:r>
            <a:r>
              <a:rPr lang="ka-GE" sz="1400" dirty="0"/>
              <a:t>რომ თქვენ  ცრუობთ.    </a:t>
            </a:r>
          </a:p>
          <a:p>
            <a:r>
              <a:rPr lang="ka-GE" sz="1400" dirty="0"/>
              <a:t>  </a:t>
            </a:r>
            <a:r>
              <a:rPr lang="ka-GE" sz="1400" dirty="0" smtClean="0"/>
              <a:t>ზოგიერთი  ადამიანი</a:t>
            </a:r>
            <a:r>
              <a:rPr lang="ka-GE" sz="1400" dirty="0"/>
              <a:t>, მოჩვენებით </a:t>
            </a:r>
            <a:r>
              <a:rPr lang="ka-GE" sz="1400" dirty="0" smtClean="0"/>
              <a:t>ახველებს,  </a:t>
            </a:r>
            <a:r>
              <a:rPr lang="ka-GE" sz="1400" dirty="0"/>
              <a:t>რომ </a:t>
            </a:r>
            <a:r>
              <a:rPr lang="ka-GE" sz="1400" dirty="0" smtClean="0"/>
              <a:t>დაფაროს ეს </a:t>
            </a:r>
            <a:r>
              <a:rPr lang="ka-GE" sz="1400" dirty="0"/>
              <a:t>ჟესტი პირის  </a:t>
            </a:r>
            <a:r>
              <a:rPr lang="ka-GE" sz="1400" dirty="0" smtClean="0"/>
              <a:t>დაფარვისა.</a:t>
            </a:r>
            <a:endParaRPr lang="en-US" dirty="0"/>
          </a:p>
        </p:txBody>
      </p:sp>
      <p:sp>
        <p:nvSpPr>
          <p:cNvPr id="4" name="Rectangle 3"/>
          <p:cNvSpPr/>
          <p:nvPr/>
        </p:nvSpPr>
        <p:spPr>
          <a:xfrm>
            <a:off x="914400" y="2743200"/>
            <a:ext cx="7772400" cy="2308324"/>
          </a:xfrm>
          <a:prstGeom prst="rect">
            <a:avLst/>
          </a:prstGeom>
        </p:spPr>
        <p:txBody>
          <a:bodyPr wrap="square">
            <a:spAutoFit/>
          </a:bodyPr>
          <a:lstStyle/>
          <a:p>
            <a:r>
              <a:rPr lang="ka-GE" sz="1400" dirty="0">
                <a:solidFill>
                  <a:srgbClr val="C00000"/>
                </a:solidFill>
              </a:rPr>
              <a:t>ცხვირზე შეხება</a:t>
            </a:r>
          </a:p>
          <a:p>
            <a:r>
              <a:rPr lang="ka-GE" dirty="0"/>
              <a:t>                        </a:t>
            </a:r>
          </a:p>
          <a:p>
            <a:pPr algn="just"/>
            <a:r>
              <a:rPr lang="ka-GE" sz="1400" dirty="0" smtClean="0"/>
              <a:t>ცხვირზე </a:t>
            </a:r>
            <a:r>
              <a:rPr lang="ka-GE" sz="1400" dirty="0"/>
              <a:t>შეხება,   ეს არის დახვეწილი,  კარგად  დაფარული გაუმჯობესებული ვარიანტი ზემოთ მოხსენებული  ჟესტისა.  ის შეიძლება გამოიხატოს ერთი სწრაფი შეხებით ცხვირის წვერზე ანდა რამდენიმე მსუბუქი შეხებით.  ქალები უფრო ფრთხილად აკეთებენ ამ ჟესტს  რომ არ გაიფუჭონ მაკიაჟი. ამ ჟესტის არსი იმაშია რომ  სიცრუის წარმოთქმის დროს ადამიანს მისი ქვეცნობიერება  უბრძანებს დაიფაროს პირი, მაგრამ ბოლო წამშიამ ჟესტის დაფარვის მიზნით ხელი სცილდება პირს და გამოდის ცხვირზე მსუბუქი შეხება. მაგრამ თუ ადამიანს ექავება ცხვირი?  ამ შემთხვევაში ის შეგნებულად მოიქავებს მას, რომელიც სრულიად განსხვავდება დაფარული ჟესტისაგან.</a:t>
            </a:r>
          </a:p>
        </p:txBody>
      </p:sp>
      <p:pic>
        <p:nvPicPr>
          <p:cNvPr id="5" name="Picture 4"/>
          <p:cNvPicPr>
            <a:picLocks noChangeAspect="1"/>
          </p:cNvPicPr>
          <p:nvPr/>
        </p:nvPicPr>
        <p:blipFill>
          <a:blip r:embed="rId2"/>
          <a:stretch>
            <a:fillRect/>
          </a:stretch>
        </p:blipFill>
        <p:spPr>
          <a:xfrm>
            <a:off x="5638800" y="4876800"/>
            <a:ext cx="1682642" cy="1694835"/>
          </a:xfrm>
          <a:prstGeom prst="rect">
            <a:avLst/>
          </a:prstGeom>
        </p:spPr>
      </p:pic>
    </p:spTree>
    <p:extLst>
      <p:ext uri="{BB962C8B-B14F-4D97-AF65-F5344CB8AC3E}">
        <p14:creationId xmlns:p14="http://schemas.microsoft.com/office/powerpoint/2010/main" val="24031084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1400" dirty="0" smtClean="0">
                <a:solidFill>
                  <a:srgbClr val="C00000"/>
                </a:solidFill>
              </a:rPr>
              <a:t>     </a:t>
            </a:r>
            <a:r>
              <a:rPr lang="ka-GE" sz="1400" dirty="0">
                <a:solidFill>
                  <a:srgbClr val="C00000"/>
                </a:solidFill>
              </a:rPr>
              <a:t>წამწამების </a:t>
            </a:r>
            <a:r>
              <a:rPr lang="ka-GE" sz="1400" dirty="0" smtClean="0">
                <a:solidFill>
                  <a:srgbClr val="C00000"/>
                </a:solidFill>
              </a:rPr>
              <a:t>მოსრესვა</a:t>
            </a:r>
          </a:p>
          <a:p>
            <a:pPr marL="0" indent="0">
              <a:buNone/>
            </a:pPr>
            <a:endParaRPr lang="ka-GE" sz="1400" dirty="0" smtClean="0">
              <a:solidFill>
                <a:srgbClr val="C00000"/>
              </a:solidFill>
            </a:endParaRPr>
          </a:p>
          <a:p>
            <a:pPr marL="0" indent="0" algn="just">
              <a:buNone/>
            </a:pPr>
            <a:endParaRPr lang="ka-GE" sz="1400" dirty="0" smtClean="0"/>
          </a:p>
          <a:p>
            <a:pPr marL="0" indent="0" algn="just">
              <a:buNone/>
            </a:pPr>
            <a:r>
              <a:rPr lang="ka-GE" sz="1400" dirty="0" smtClean="0"/>
              <a:t>ჭკვიანი </a:t>
            </a:r>
            <a:r>
              <a:rPr lang="ka-GE" sz="1400" dirty="0"/>
              <a:t>მაიმუნი ამბობს :  „  ვერ ვხედავ ცოდვას ‘’და ხუჭავს თვალებს.  ეს ჟესტი გამოწვეულია იმით, რომ თავის  ტვინში წარმოიქმნება სურვილი დავემალოთ ტყუილს,  ან თავი ავარიდოთ შევხედოთ   ადამიანს თვალებში, რომელიც ცრუობს. მამაკაცები ამ ჟესტს აკეთე-ბენ  უფრო  ენერგიულად,  ხოლო თუ სიცრუე ძალზე სერიოზულია  მზერა გადააქვთ  გვერდზე ან იატაკზე. ქალები კი უყურებენ </a:t>
            </a:r>
            <a:r>
              <a:rPr lang="ka-GE" sz="1400" dirty="0" smtClean="0"/>
              <a:t>ჭერს.</a:t>
            </a:r>
            <a:endParaRPr lang="en-US" sz="1400" dirty="0"/>
          </a:p>
        </p:txBody>
      </p:sp>
      <p:pic>
        <p:nvPicPr>
          <p:cNvPr id="4" name="Picture 3"/>
          <p:cNvPicPr>
            <a:picLocks noChangeAspect="1"/>
          </p:cNvPicPr>
          <p:nvPr/>
        </p:nvPicPr>
        <p:blipFill>
          <a:blip r:embed="rId2"/>
          <a:stretch>
            <a:fillRect/>
          </a:stretch>
        </p:blipFill>
        <p:spPr>
          <a:xfrm>
            <a:off x="2811617" y="3733800"/>
            <a:ext cx="1877731" cy="1835055"/>
          </a:xfrm>
          <a:prstGeom prst="rect">
            <a:avLst/>
          </a:prstGeom>
        </p:spPr>
      </p:pic>
    </p:spTree>
    <p:extLst>
      <p:ext uri="{BB962C8B-B14F-4D97-AF65-F5344CB8AC3E}">
        <p14:creationId xmlns:p14="http://schemas.microsoft.com/office/powerpoint/2010/main" val="415790550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a:xfrm>
            <a:off x="612648" y="1600200"/>
            <a:ext cx="3273552" cy="3145663"/>
          </a:xfrm>
        </p:spPr>
        <p:txBody>
          <a:bodyPr>
            <a:normAutofit fontScale="92500" lnSpcReduction="10000"/>
          </a:bodyPr>
          <a:lstStyle/>
          <a:p>
            <a:pPr marL="0" indent="0">
              <a:buNone/>
            </a:pPr>
            <a:r>
              <a:rPr lang="ka-GE" dirty="0"/>
              <a:t> </a:t>
            </a:r>
            <a:r>
              <a:rPr lang="ka-GE" sz="1400" dirty="0">
                <a:solidFill>
                  <a:srgbClr val="C00000"/>
                </a:solidFill>
              </a:rPr>
              <a:t>ყურის  მოქავება და </a:t>
            </a:r>
            <a:r>
              <a:rPr lang="ka-GE" sz="1400" dirty="0" smtClean="0">
                <a:solidFill>
                  <a:srgbClr val="C00000"/>
                </a:solidFill>
              </a:rPr>
              <a:t>მოსრესვა</a:t>
            </a:r>
          </a:p>
          <a:p>
            <a:pPr marL="0" indent="0" algn="just">
              <a:buNone/>
            </a:pPr>
            <a:r>
              <a:rPr lang="ka-GE" sz="1400" dirty="0" smtClean="0"/>
              <a:t>პრაქტიკულად </a:t>
            </a:r>
            <a:r>
              <a:rPr lang="ka-GE" sz="1400" dirty="0"/>
              <a:t>ეს ჟესტი გამოწვეულია მსმენელის </a:t>
            </a:r>
            <a:r>
              <a:rPr lang="ka-GE" sz="1400" dirty="0" smtClean="0"/>
              <a:t>სურვილით, </a:t>
            </a:r>
            <a:r>
              <a:rPr lang="ka-GE" sz="1400" dirty="0"/>
              <a:t>განერიდოს სიტყვებს,  ყურზე  ან მის  ახლოს ხელის </a:t>
            </a:r>
            <a:r>
              <a:rPr lang="ka-GE" sz="1400" dirty="0" smtClean="0"/>
              <a:t>დადებით</a:t>
            </a:r>
            <a:r>
              <a:rPr lang="ka-GE" sz="1400" dirty="0"/>
              <a:t>. ეს არის მოზრდილის მოდიფიცირებული, გაუმჯობესებული ვარიანტი პატარა ბავშვის  ჟესტისა, როდესაც ის ხელებს იფარებს </a:t>
            </a:r>
            <a:r>
              <a:rPr lang="ka-GE" sz="1400" dirty="0" smtClean="0"/>
              <a:t>ყურებზე, </a:t>
            </a:r>
            <a:r>
              <a:rPr lang="ka-GE" sz="1400" dirty="0"/>
              <a:t>რათა არ მოისმინოს მშობლების საყვედურები.  მეორე ვარიანტი ამ ჟესტისა არის ყურის ნიჟარის მოსრესვა  ან   ხელის თითით  ყურის არხის  ბურღვა,  ბიბილოს დაწევა ან მოკეცვა სმენის დახშობის </a:t>
            </a:r>
            <a:r>
              <a:rPr lang="ka-GE" sz="1400" dirty="0" smtClean="0"/>
              <a:t>მიზნით.</a:t>
            </a:r>
          </a:p>
          <a:p>
            <a:pPr marL="0" indent="0">
              <a:buNone/>
            </a:pPr>
            <a:endParaRPr lang="en-US" sz="1400" dirty="0"/>
          </a:p>
        </p:txBody>
      </p:sp>
      <p:pic>
        <p:nvPicPr>
          <p:cNvPr id="4" name="Picture 3"/>
          <p:cNvPicPr>
            <a:picLocks noChangeAspect="1"/>
          </p:cNvPicPr>
          <p:nvPr/>
        </p:nvPicPr>
        <p:blipFill>
          <a:blip r:embed="rId2"/>
          <a:stretch>
            <a:fillRect/>
          </a:stretch>
        </p:blipFill>
        <p:spPr>
          <a:xfrm>
            <a:off x="762000" y="4876800"/>
            <a:ext cx="1609483" cy="1469263"/>
          </a:xfrm>
          <a:prstGeom prst="rect">
            <a:avLst/>
          </a:prstGeom>
        </p:spPr>
      </p:pic>
      <p:sp>
        <p:nvSpPr>
          <p:cNvPr id="5" name="Rectangle 4"/>
          <p:cNvSpPr/>
          <p:nvPr/>
        </p:nvSpPr>
        <p:spPr>
          <a:xfrm>
            <a:off x="4343400" y="1752600"/>
            <a:ext cx="4572000" cy="2308324"/>
          </a:xfrm>
          <a:prstGeom prst="rect">
            <a:avLst/>
          </a:prstGeom>
        </p:spPr>
        <p:txBody>
          <a:bodyPr>
            <a:spAutoFit/>
          </a:bodyPr>
          <a:lstStyle/>
          <a:p>
            <a:r>
              <a:rPr lang="ka-GE" dirty="0"/>
              <a:t> </a:t>
            </a:r>
            <a:r>
              <a:rPr lang="ka-GE" dirty="0" smtClean="0"/>
              <a:t>                   </a:t>
            </a:r>
            <a:r>
              <a:rPr lang="ka-GE" sz="1400" dirty="0" smtClean="0">
                <a:solidFill>
                  <a:srgbClr val="C00000"/>
                </a:solidFill>
              </a:rPr>
              <a:t>კისერის </a:t>
            </a:r>
            <a:r>
              <a:rPr lang="ka-GE" sz="1400" dirty="0">
                <a:solidFill>
                  <a:srgbClr val="C00000"/>
                </a:solidFill>
              </a:rPr>
              <a:t>მოფხანა</a:t>
            </a:r>
          </a:p>
          <a:p>
            <a:r>
              <a:rPr lang="ka-GE" sz="1400" dirty="0"/>
              <a:t>                            </a:t>
            </a:r>
          </a:p>
          <a:p>
            <a:pPr algn="just"/>
            <a:r>
              <a:rPr lang="ka-GE" sz="1400" dirty="0"/>
              <a:t>                  ამ შემთხვევაში ადამიანი  იფხანს მარჯვენა  ხელის   საჩვენებელი თითით ყურის ბიბილოს ქვემოთ ან კისრის გვერდით ნაწილს</a:t>
            </a:r>
          </a:p>
          <a:p>
            <a:pPr algn="just"/>
            <a:r>
              <a:rPr lang="ka-GE" sz="1400" dirty="0"/>
              <a:t>   ამ ჟესტზე დაკვირვებამ გამოავლინა საინტერესო მომენტი,  ადამიანი  ჩვეულებრივად  აკეთებს  მოფხანის ხუთ მოძრაობას, იშვიათად რომ იყოს მეტი ან ნაკლები. ეს ჟესტი ლაპარაკობს ,რომ  ადამიანი არაა დარწმუნებული და  ეჭვი ეპარება.  </a:t>
            </a:r>
            <a:endParaRPr lang="en-US" sz="1400" dirty="0"/>
          </a:p>
        </p:txBody>
      </p:sp>
      <p:pic>
        <p:nvPicPr>
          <p:cNvPr id="6" name="Picture 5"/>
          <p:cNvPicPr>
            <a:picLocks noChangeAspect="1"/>
          </p:cNvPicPr>
          <p:nvPr/>
        </p:nvPicPr>
        <p:blipFill>
          <a:blip r:embed="rId3"/>
          <a:stretch>
            <a:fillRect/>
          </a:stretch>
        </p:blipFill>
        <p:spPr>
          <a:xfrm>
            <a:off x="5943600" y="4419600"/>
            <a:ext cx="1752600" cy="1586405"/>
          </a:xfrm>
          <a:prstGeom prst="rect">
            <a:avLst/>
          </a:prstGeom>
        </p:spPr>
      </p:pic>
    </p:spTree>
    <p:extLst>
      <p:ext uri="{BB962C8B-B14F-4D97-AF65-F5344CB8AC3E}">
        <p14:creationId xmlns:p14="http://schemas.microsoft.com/office/powerpoint/2010/main" val="272399520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1800" dirty="0">
                <a:solidFill>
                  <a:srgbClr val="C00000"/>
                </a:solidFill>
              </a:rPr>
              <a:t> </a:t>
            </a:r>
            <a:r>
              <a:rPr lang="ka-GE" sz="1800" dirty="0" smtClean="0">
                <a:solidFill>
                  <a:srgbClr val="C00000"/>
                </a:solidFill>
              </a:rPr>
              <a:t>პერანგის   </a:t>
            </a:r>
            <a:r>
              <a:rPr lang="ka-GE" sz="1800" dirty="0">
                <a:solidFill>
                  <a:srgbClr val="C00000"/>
                </a:solidFill>
              </a:rPr>
              <a:t>საყელოს  </a:t>
            </a:r>
            <a:r>
              <a:rPr lang="ka-GE" sz="1800" dirty="0" smtClean="0">
                <a:solidFill>
                  <a:srgbClr val="C00000"/>
                </a:solidFill>
              </a:rPr>
              <a:t>დაჭიმვა</a:t>
            </a:r>
          </a:p>
          <a:p>
            <a:pPr marL="0" indent="0" algn="just">
              <a:buNone/>
            </a:pPr>
            <a:r>
              <a:rPr lang="ka-GE" sz="1600" dirty="0"/>
              <a:t> ადამიანთა ჟესტების გამოკვლევის დროს, რომლებიც თან ახლავს სიცრუეს,  დესმონდ </a:t>
            </a:r>
            <a:r>
              <a:rPr lang="ka-GE" sz="1600" dirty="0" smtClean="0"/>
              <a:t>მორისმა  </a:t>
            </a:r>
            <a:r>
              <a:rPr lang="ka-GE" sz="1600" dirty="0"/>
              <a:t>შეამჩნია,  რომ  სიცრუე იწვევს  სახის და კისრის ნაზი      </a:t>
            </a:r>
            <a:r>
              <a:rPr lang="ka-GE" sz="1600" dirty="0" smtClean="0"/>
              <a:t>კუნთების </a:t>
            </a:r>
            <a:r>
              <a:rPr lang="ka-GE" sz="1600" dirty="0"/>
              <a:t>შესიების  შეგრძნებას, რის დასამშვიდებლადაც საჭიროა მათი მოქავება, რათა  დააწყნაროს ეს შეგრძნება.  ეტყობა, რომ ეს მოვლენა იძლევა პირდაპირ ახსნას იმისა  თუ  რატომაა, რომ ზოგიერთი ადამიანები  ჭიმავენ ხალათის საყელოს,  როდესაც გრძნობენ რომ  მათი სიცრუე  გააშკარავებულია. ეს ჟესტი </a:t>
            </a:r>
            <a:r>
              <a:rPr lang="ka-GE" sz="1600" dirty="0" smtClean="0"/>
              <a:t>გამოიყენება მაშინაც, </a:t>
            </a:r>
            <a:r>
              <a:rPr lang="ka-GE" sz="1600" dirty="0"/>
              <a:t>როდესაც ადამიანი განრისხებული ან ნაწყენია. ამ დროს ის საყელოს  ჭიმავს კისრისგან  რათა გაიგრილოს </a:t>
            </a:r>
            <a:r>
              <a:rPr lang="ka-GE" sz="1600" dirty="0" smtClean="0"/>
              <a:t>ის. </a:t>
            </a:r>
            <a:endParaRPr lang="en-US" sz="1600" dirty="0"/>
          </a:p>
        </p:txBody>
      </p:sp>
      <p:pic>
        <p:nvPicPr>
          <p:cNvPr id="4" name="Picture 3"/>
          <p:cNvPicPr>
            <a:picLocks noChangeAspect="1"/>
          </p:cNvPicPr>
          <p:nvPr/>
        </p:nvPicPr>
        <p:blipFill>
          <a:blip r:embed="rId2"/>
          <a:stretch>
            <a:fillRect/>
          </a:stretch>
        </p:blipFill>
        <p:spPr>
          <a:xfrm>
            <a:off x="4114800" y="4114800"/>
            <a:ext cx="2590800" cy="2093229"/>
          </a:xfrm>
          <a:prstGeom prst="rect">
            <a:avLst/>
          </a:prstGeom>
        </p:spPr>
      </p:pic>
    </p:spTree>
    <p:extLst>
      <p:ext uri="{BB962C8B-B14F-4D97-AF65-F5344CB8AC3E}">
        <p14:creationId xmlns:p14="http://schemas.microsoft.com/office/powerpoint/2010/main" val="24186743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4" name="Content Placeholder 2"/>
          <p:cNvSpPr txBox="1">
            <a:spLocks/>
          </p:cNvSpPr>
          <p:nvPr/>
        </p:nvSpPr>
        <p:spPr>
          <a:xfrm>
            <a:off x="609600" y="1981200"/>
            <a:ext cx="8153400" cy="4495800"/>
          </a:xfrm>
          <a:prstGeom prst="rect">
            <a:avLst/>
          </a:prstGeom>
        </p:spPr>
        <p:txBody>
          <a:bodyPr vert="horz">
            <a:normAutofit/>
          </a:bodyPr>
          <a:lstStyle/>
          <a:p>
            <a:pPr marL="320040" lvl="0" indent="-320040">
              <a:spcBef>
                <a:spcPts val="700"/>
              </a:spcBef>
              <a:buClr>
                <a:schemeClr val="accent2"/>
              </a:buClr>
              <a:buSzPct val="60000"/>
              <a:defRPr/>
            </a:pPr>
            <a:r>
              <a:rPr lang="ka-GE" sz="2900" i="1" dirty="0">
                <a:solidFill>
                  <a:srgbClr val="C00000"/>
                </a:solidFill>
              </a:rPr>
              <a:t> </a:t>
            </a:r>
            <a:endParaRPr kumimoji="0" lang="ka-GE" sz="2900" b="0" i="0" u="none" strike="noStrike" kern="1200" cap="none" spc="0" normalizeH="0" baseline="0" noProof="0" dirty="0" smtClean="0">
              <a:ln>
                <a:noFill/>
              </a:ln>
              <a:solidFill>
                <a:schemeClr val="tx1"/>
              </a:solidFill>
              <a:effectLst/>
              <a:uLnTx/>
              <a:uFillTx/>
              <a:latin typeface="+mn-lt"/>
              <a:ea typeface="+mn-ea"/>
              <a:cs typeface="+mn-cs"/>
            </a:endParaRPr>
          </a:p>
          <a:p>
            <a:pPr marL="320040" marR="0" lvl="0" indent="-320040" algn="l" defTabSz="914400" rtl="0" eaLnBrk="1" fontAlgn="auto" latinLnBrk="0" hangingPunct="1">
              <a:lnSpc>
                <a:spcPct val="100000"/>
              </a:lnSpc>
              <a:spcBef>
                <a:spcPts val="700"/>
              </a:spcBef>
              <a:spcAft>
                <a:spcPts val="0"/>
              </a:spcAft>
              <a:buClr>
                <a:schemeClr val="accent2"/>
              </a:buClr>
              <a:buSzPct val="60000"/>
              <a:buFont typeface="Wingdings"/>
              <a:buNone/>
              <a:tabLst/>
              <a:defRPr/>
            </a:pPr>
            <a:endParaRPr kumimoji="0" lang="ka-GE" sz="2900" b="0" i="0" u="none" strike="noStrike" kern="1200" cap="none" spc="0" normalizeH="0" baseline="0" noProof="0" dirty="0" smtClean="0">
              <a:ln>
                <a:noFill/>
              </a:ln>
              <a:solidFill>
                <a:schemeClr val="tx1"/>
              </a:solidFill>
              <a:effectLst/>
              <a:uLnTx/>
              <a:uFillTx/>
              <a:latin typeface="+mn-lt"/>
              <a:ea typeface="+mn-ea"/>
              <a:cs typeface="+mn-cs"/>
            </a:endParaRPr>
          </a:p>
          <a:p>
            <a:pPr marL="320040" marR="0" lvl="0" indent="-320040" algn="l" defTabSz="914400" rtl="0" eaLnBrk="1" fontAlgn="auto" latinLnBrk="0" hangingPunct="1">
              <a:lnSpc>
                <a:spcPct val="100000"/>
              </a:lnSpc>
              <a:spcBef>
                <a:spcPts val="700"/>
              </a:spcBef>
              <a:spcAft>
                <a:spcPts val="0"/>
              </a:spcAft>
              <a:buClr>
                <a:schemeClr val="accent2"/>
              </a:buClr>
              <a:buSzPct val="60000"/>
              <a:buFont typeface="Wingdings"/>
              <a:buChar char=""/>
              <a:tabLst/>
              <a:defRPr/>
            </a:pPr>
            <a:endParaRPr kumimoji="0" lang="ka-GE" sz="2900" b="0" i="0" u="none" strike="noStrike" kern="1200" cap="none" spc="0" normalizeH="0" baseline="0" noProof="0" dirty="0" smtClean="0">
              <a:ln>
                <a:noFill/>
              </a:ln>
              <a:solidFill>
                <a:schemeClr val="tx1"/>
              </a:solidFill>
              <a:effectLst/>
              <a:uLnTx/>
              <a:uFillTx/>
              <a:latin typeface="+mn-lt"/>
              <a:ea typeface="+mn-ea"/>
              <a:cs typeface="+mn-cs"/>
            </a:endParaRPr>
          </a:p>
        </p:txBody>
      </p:sp>
      <p:sp>
        <p:nvSpPr>
          <p:cNvPr id="8" name="Rectangle 7"/>
          <p:cNvSpPr/>
          <p:nvPr/>
        </p:nvSpPr>
        <p:spPr>
          <a:xfrm>
            <a:off x="533400" y="1676400"/>
            <a:ext cx="8305800" cy="923330"/>
          </a:xfrm>
          <a:prstGeom prst="rect">
            <a:avLst/>
          </a:prstGeom>
        </p:spPr>
        <p:txBody>
          <a:bodyPr wrap="square">
            <a:spAutoFit/>
          </a:bodyPr>
          <a:lstStyle/>
          <a:p>
            <a:pPr algn="just"/>
            <a:r>
              <a:rPr lang="ka-GE" dirty="0"/>
              <a:t>სხეულის ენამ ხუთი ტიპის ფუნქცია </a:t>
            </a:r>
            <a:r>
              <a:rPr lang="ka-GE" dirty="0" smtClean="0"/>
              <a:t>შეიძლება, </a:t>
            </a:r>
            <a:r>
              <a:rPr lang="ka-GE" dirty="0"/>
              <a:t>შეასრულოს. ეს ტიპებია: </a:t>
            </a:r>
            <a:r>
              <a:rPr lang="ka-GE" dirty="0">
                <a:solidFill>
                  <a:srgbClr val="C00000"/>
                </a:solidFill>
              </a:rPr>
              <a:t>ემბლემები, ილუსტრატორები, გრძნობის მაჩვენებლები, რეგულატორები და ადაპტორები</a:t>
            </a:r>
            <a:r>
              <a:rPr lang="ka-GE" dirty="0"/>
              <a:t>.</a:t>
            </a:r>
            <a:endParaRPr lang="en-US" dirty="0"/>
          </a:p>
        </p:txBody>
      </p:sp>
      <p:pic>
        <p:nvPicPr>
          <p:cNvPr id="9" name="Picture 8"/>
          <p:cNvPicPr>
            <a:picLocks noChangeAspect="1"/>
          </p:cNvPicPr>
          <p:nvPr/>
        </p:nvPicPr>
        <p:blipFill>
          <a:blip r:embed="rId2"/>
          <a:stretch>
            <a:fillRect/>
          </a:stretch>
        </p:blipFill>
        <p:spPr>
          <a:xfrm>
            <a:off x="231336" y="2867829"/>
            <a:ext cx="8614395" cy="3913971"/>
          </a:xfrm>
          <a:prstGeom prst="rect">
            <a:avLst/>
          </a:prstGeom>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1700" dirty="0">
                <a:solidFill>
                  <a:srgbClr val="C00000"/>
                </a:solidFill>
              </a:rPr>
              <a:t>თითები პირში</a:t>
            </a:r>
          </a:p>
          <a:p>
            <a:pPr marL="0" indent="0" algn="just">
              <a:buNone/>
            </a:pPr>
            <a:r>
              <a:rPr lang="ka-GE" sz="1500" dirty="0" smtClean="0"/>
              <a:t>მორისსი </a:t>
            </a:r>
            <a:r>
              <a:rPr lang="ka-GE" sz="1500" dirty="0"/>
              <a:t>ამ ჟესტს ახსნის ასე  : </a:t>
            </a:r>
            <a:r>
              <a:rPr lang="ka-GE" sz="1500" dirty="0" smtClean="0"/>
              <a:t>ადამი</a:t>
            </a:r>
            <a:r>
              <a:rPr lang="en-US" sz="1500" smtClean="0"/>
              <a:t>a</a:t>
            </a:r>
            <a:r>
              <a:rPr lang="ka-GE" sz="1500" smtClean="0"/>
              <a:t>ნი </a:t>
            </a:r>
            <a:r>
              <a:rPr lang="ka-GE" sz="1500" dirty="0"/>
              <a:t>პირში ხელს იდებს, მაშინ როდესაც თავს გრძნობს ძლიერ  დათრგუნულად. ესაა  </a:t>
            </a:r>
            <a:r>
              <a:rPr lang="ka-GE" sz="1500" dirty="0" smtClean="0"/>
              <a:t>განუცნობიერებელი </a:t>
            </a:r>
            <a:r>
              <a:rPr lang="ka-GE" sz="1500" dirty="0"/>
              <a:t>ცდა ადამიანისა დაუბრუნდეს უსაფრთხო დროს, როდესაც ის იყო დედასთან. პატარა ბავშვი წოვს </a:t>
            </a:r>
            <a:r>
              <a:rPr lang="ka-GE" sz="1500" dirty="0" smtClean="0"/>
              <a:t>თითს</a:t>
            </a:r>
            <a:r>
              <a:rPr lang="ka-GE" sz="1500" dirty="0"/>
              <a:t>, ხოლო  ზრდასრული ადამიანი პირში იდებს ისეთ საგნებს, როგორიცაა სიგარა, სიგარეტი,  ჩიბუხი, ავტო კალამი და სხვა. თუ  ხელით პირის დაფარვა აღნიშნავს სიცრუეს, თითები  პირში  ლაპარაკობენ  ადამიანის შინაგან მოთხოვნილებას თანხმობას და მხარდაჭერას. </a:t>
            </a:r>
          </a:p>
          <a:p>
            <a:endParaRPr lang="en-US" dirty="0"/>
          </a:p>
        </p:txBody>
      </p:sp>
      <p:pic>
        <p:nvPicPr>
          <p:cNvPr id="4" name="Picture 3"/>
          <p:cNvPicPr>
            <a:picLocks noChangeAspect="1"/>
          </p:cNvPicPr>
          <p:nvPr/>
        </p:nvPicPr>
        <p:blipFill>
          <a:blip r:embed="rId2"/>
          <a:stretch>
            <a:fillRect/>
          </a:stretch>
        </p:blipFill>
        <p:spPr>
          <a:xfrm>
            <a:off x="1295400" y="3581400"/>
            <a:ext cx="1804572" cy="1597290"/>
          </a:xfrm>
          <a:prstGeom prst="rect">
            <a:avLst/>
          </a:prstGeom>
        </p:spPr>
      </p:pic>
    </p:spTree>
    <p:extLst>
      <p:ext uri="{BB962C8B-B14F-4D97-AF65-F5344CB8AC3E}">
        <p14:creationId xmlns:p14="http://schemas.microsoft.com/office/powerpoint/2010/main" val="127205278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1400" dirty="0" smtClean="0">
                <a:solidFill>
                  <a:srgbClr val="C00000"/>
                </a:solidFill>
              </a:rPr>
              <a:t>     ხელის  </a:t>
            </a:r>
            <a:r>
              <a:rPr lang="ka-GE" sz="1400" dirty="0">
                <a:solidFill>
                  <a:srgbClr val="C00000"/>
                </a:solidFill>
              </a:rPr>
              <a:t>გულზე  ლოყით  და  ნიკაპით </a:t>
            </a:r>
            <a:r>
              <a:rPr lang="ka-GE" sz="1400" dirty="0" smtClean="0">
                <a:solidFill>
                  <a:srgbClr val="C00000"/>
                </a:solidFill>
              </a:rPr>
              <a:t>დაყრდნობა</a:t>
            </a:r>
          </a:p>
          <a:p>
            <a:pPr marL="0" indent="0">
              <a:buNone/>
            </a:pPr>
            <a:r>
              <a:rPr lang="ka-GE" sz="1400" dirty="0">
                <a:solidFill>
                  <a:srgbClr val="C00000"/>
                </a:solidFill>
              </a:rPr>
              <a:t> </a:t>
            </a:r>
            <a:r>
              <a:rPr lang="ka-GE" sz="1400" dirty="0" smtClean="0">
                <a:solidFill>
                  <a:srgbClr val="C00000"/>
                </a:solidFill>
              </a:rPr>
              <a:t>              მოწყენილობა</a:t>
            </a:r>
          </a:p>
          <a:p>
            <a:pPr algn="just"/>
            <a:r>
              <a:rPr lang="ka-GE" sz="1400" dirty="0" smtClean="0"/>
              <a:t>როდესაც </a:t>
            </a:r>
            <a:r>
              <a:rPr lang="ka-GE" sz="1400" dirty="0"/>
              <a:t>მსმენელი ხელს  დადებს, რომ მასზე თავით დაეყრდნოს,  ეს უტყუარი ნიშანია </a:t>
            </a:r>
            <a:r>
              <a:rPr lang="ka-GE" sz="1400" dirty="0" smtClean="0"/>
              <a:t>იმისა, </a:t>
            </a:r>
            <a:r>
              <a:rPr lang="ka-GE" sz="1400" dirty="0"/>
              <a:t>რომ მას მოსწყინდა და ხელს აშველებს </a:t>
            </a:r>
            <a:r>
              <a:rPr lang="ka-GE" sz="1400" dirty="0" smtClean="0"/>
              <a:t>თავს, </a:t>
            </a:r>
            <a:r>
              <a:rPr lang="ka-GE" sz="1400" dirty="0"/>
              <a:t>რომ არ დაეძინოს.  მოწყენილობის დონე </a:t>
            </a:r>
            <a:r>
              <a:rPr lang="ka-GE" sz="1400" dirty="0" smtClean="0"/>
              <a:t>შეეფარდება იმას, </a:t>
            </a:r>
            <a:r>
              <a:rPr lang="ka-GE" sz="1400" dirty="0"/>
              <a:t>თუ  როგორ გამოიყენება </a:t>
            </a:r>
            <a:r>
              <a:rPr lang="ka-GE" sz="1400" dirty="0" smtClean="0"/>
              <a:t>ხელი, </a:t>
            </a:r>
            <a:r>
              <a:rPr lang="ka-GE" sz="1400" dirty="0"/>
              <a:t>როგორც საბჯენი. </a:t>
            </a:r>
            <a:endParaRPr lang="ka-GE" sz="1400" dirty="0" smtClean="0"/>
          </a:p>
          <a:p>
            <a:pPr algn="just"/>
            <a:r>
              <a:rPr lang="ka-GE" sz="1400" dirty="0" smtClean="0"/>
              <a:t>უკიდურესი მოწყენილობა </a:t>
            </a:r>
            <a:r>
              <a:rPr lang="ka-GE" sz="1400" dirty="0"/>
              <a:t>გამოიხატება </a:t>
            </a:r>
            <a:r>
              <a:rPr lang="ka-GE" sz="1400" dirty="0" smtClean="0"/>
              <a:t>მაშინ, </a:t>
            </a:r>
            <a:r>
              <a:rPr lang="ka-GE" sz="1400" dirty="0"/>
              <a:t>როდესაც თავი მთლიანად დაყრდნობილია ხელზე. ხოლო აბსოლუტურია </a:t>
            </a:r>
            <a:r>
              <a:rPr lang="ka-GE" sz="1400" dirty="0" smtClean="0"/>
              <a:t>მაშინ, </a:t>
            </a:r>
            <a:r>
              <a:rPr lang="ka-GE" sz="1400" dirty="0"/>
              <a:t>როდესაც თავი დევს </a:t>
            </a:r>
            <a:r>
              <a:rPr lang="ka-GE" sz="1400" dirty="0" smtClean="0"/>
              <a:t>მაგიდაზე ნიკაპით </a:t>
            </a:r>
            <a:r>
              <a:rPr lang="ka-GE" sz="1400" dirty="0"/>
              <a:t>დაყრდნობა</a:t>
            </a:r>
            <a:r>
              <a:rPr lang="ka-GE" sz="1400" dirty="0" smtClean="0"/>
              <a:t>.</a:t>
            </a:r>
          </a:p>
          <a:p>
            <a:pPr algn="just"/>
            <a:endParaRPr lang="en-US" sz="1400" dirty="0"/>
          </a:p>
        </p:txBody>
      </p:sp>
      <p:pic>
        <p:nvPicPr>
          <p:cNvPr id="4" name="Picture 3"/>
          <p:cNvPicPr>
            <a:picLocks noChangeAspect="1"/>
          </p:cNvPicPr>
          <p:nvPr/>
        </p:nvPicPr>
        <p:blipFill>
          <a:blip r:embed="rId2"/>
          <a:stretch>
            <a:fillRect/>
          </a:stretch>
        </p:blipFill>
        <p:spPr>
          <a:xfrm>
            <a:off x="2286000" y="3581400"/>
            <a:ext cx="2651897" cy="2305110"/>
          </a:xfrm>
          <a:prstGeom prst="rect">
            <a:avLst/>
          </a:prstGeom>
        </p:spPr>
      </p:pic>
    </p:spTree>
    <p:extLst>
      <p:ext uri="{BB962C8B-B14F-4D97-AF65-F5344CB8AC3E}">
        <p14:creationId xmlns:p14="http://schemas.microsoft.com/office/powerpoint/2010/main" val="7180601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a:xfrm>
            <a:off x="588699" y="1600200"/>
            <a:ext cx="8153400" cy="4495800"/>
          </a:xfrm>
        </p:spPr>
        <p:txBody>
          <a:bodyPr/>
          <a:lstStyle/>
          <a:p>
            <a:pPr marL="0" indent="0">
              <a:buNone/>
            </a:pPr>
            <a:r>
              <a:rPr lang="ka-GE" sz="1400" dirty="0" smtClean="0">
                <a:solidFill>
                  <a:srgbClr val="C00000"/>
                </a:solidFill>
              </a:rPr>
              <a:t>     </a:t>
            </a:r>
            <a:r>
              <a:rPr lang="ka-GE" sz="1400" dirty="0">
                <a:solidFill>
                  <a:srgbClr val="C00000"/>
                </a:solidFill>
              </a:rPr>
              <a:t>შემფასებლური </a:t>
            </a:r>
            <a:r>
              <a:rPr lang="ka-GE" sz="1400" dirty="0" smtClean="0">
                <a:solidFill>
                  <a:srgbClr val="C00000"/>
                </a:solidFill>
              </a:rPr>
              <a:t>ურთიერთობა</a:t>
            </a:r>
          </a:p>
          <a:p>
            <a:pPr marL="0" indent="0">
              <a:buNone/>
            </a:pPr>
            <a:endParaRPr lang="ka-GE" dirty="0"/>
          </a:p>
          <a:p>
            <a:r>
              <a:rPr lang="ka-GE" sz="1400" dirty="0" smtClean="0"/>
              <a:t> შემფასებლურ </a:t>
            </a:r>
            <a:r>
              <a:rPr lang="ka-GE" sz="1400" dirty="0"/>
              <a:t>პოზას ადამიანი მიიღებს, </a:t>
            </a:r>
            <a:r>
              <a:rPr lang="ka-GE" sz="1400" dirty="0" smtClean="0"/>
              <a:t>თუ </a:t>
            </a:r>
            <a:r>
              <a:rPr lang="ka-GE" sz="1400" dirty="0"/>
              <a:t>ის ლოყით ეყრდნობა მუჭად  შეკრულ ხელს და საჩვენებელი თითი მიბჯენილია საფეთქელზე.</a:t>
            </a:r>
            <a:endParaRPr lang="en-US" sz="1400" dirty="0"/>
          </a:p>
        </p:txBody>
      </p:sp>
      <p:pic>
        <p:nvPicPr>
          <p:cNvPr id="4" name="Picture 3"/>
          <p:cNvPicPr>
            <a:picLocks noChangeAspect="1"/>
          </p:cNvPicPr>
          <p:nvPr/>
        </p:nvPicPr>
        <p:blipFill>
          <a:blip r:embed="rId2"/>
          <a:stretch>
            <a:fillRect/>
          </a:stretch>
        </p:blipFill>
        <p:spPr>
          <a:xfrm>
            <a:off x="2514600" y="3049252"/>
            <a:ext cx="2072820" cy="1774090"/>
          </a:xfrm>
          <a:prstGeom prst="rect">
            <a:avLst/>
          </a:prstGeom>
        </p:spPr>
      </p:pic>
      <p:sp>
        <p:nvSpPr>
          <p:cNvPr id="5" name="Rectangle 4"/>
          <p:cNvSpPr/>
          <p:nvPr/>
        </p:nvSpPr>
        <p:spPr>
          <a:xfrm>
            <a:off x="990600" y="4739998"/>
            <a:ext cx="7620000" cy="584775"/>
          </a:xfrm>
          <a:prstGeom prst="rect">
            <a:avLst/>
          </a:prstGeom>
        </p:spPr>
        <p:txBody>
          <a:bodyPr wrap="square">
            <a:spAutoFit/>
          </a:bodyPr>
          <a:lstStyle/>
          <a:p>
            <a:pPr algn="just"/>
            <a:r>
              <a:rPr lang="ka-GE" dirty="0"/>
              <a:t> </a:t>
            </a:r>
            <a:r>
              <a:rPr lang="ka-GE" sz="1400" dirty="0"/>
              <a:t>თუ კი ადამიანი კარგავს ინტერესს და ზრდილობის გულისთვის უნდა გამოიყურებოდეს როგორც დაინტერესებული, ამ დროს ის გამოიყურება ისე </a:t>
            </a:r>
            <a:r>
              <a:rPr lang="ka-GE" sz="1400" dirty="0" smtClean="0"/>
              <a:t>როგორც წინა  </a:t>
            </a:r>
            <a:r>
              <a:rPr lang="ka-GE" sz="1400" dirty="0"/>
              <a:t>სურათი </a:t>
            </a:r>
            <a:endParaRPr lang="en-US" sz="1400" dirty="0"/>
          </a:p>
        </p:txBody>
      </p:sp>
    </p:spTree>
    <p:extLst>
      <p:ext uri="{BB962C8B-B14F-4D97-AF65-F5344CB8AC3E}">
        <p14:creationId xmlns:p14="http://schemas.microsoft.com/office/powerpoint/2010/main" val="235076017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algn="just"/>
            <a:r>
              <a:rPr lang="ka-GE" dirty="0"/>
              <a:t> </a:t>
            </a:r>
            <a:r>
              <a:rPr lang="ka-GE" sz="1400" dirty="0"/>
              <a:t>ნამდვილი ინტერესი გამოიხატება </a:t>
            </a:r>
            <a:r>
              <a:rPr lang="ka-GE" sz="1400" dirty="0" smtClean="0"/>
              <a:t>მაშინ, </a:t>
            </a:r>
            <a:r>
              <a:rPr lang="ka-GE" sz="1400" dirty="0"/>
              <a:t>როდესაც  ხელი იმყოფება ნიკაპს ქვემოთ, და არ წარმოადგენს თავის საყრდენს.               </a:t>
            </a:r>
            <a:endParaRPr lang="ka-GE" sz="1400" dirty="0" smtClean="0"/>
          </a:p>
          <a:p>
            <a:pPr algn="just"/>
            <a:r>
              <a:rPr lang="ka-GE" sz="1400" dirty="0" smtClean="0"/>
              <a:t>როდესაც </a:t>
            </a:r>
            <a:r>
              <a:rPr lang="ka-GE" sz="1400" dirty="0"/>
              <a:t>საჩვენებელი თითი მიმართულია ვერტიკალურად საფეთქლისაკენ და ცერა თითზე ებჯინება ნიკაპი, ეს მიუთითებს  </a:t>
            </a:r>
            <a:r>
              <a:rPr lang="ka-GE" sz="1400" dirty="0" smtClean="0"/>
              <a:t>იმას, </a:t>
            </a:r>
            <a:r>
              <a:rPr lang="ka-GE" sz="1400" dirty="0"/>
              <a:t>რომ მსმენელი კრიტიკულად ან ნეგატიურადაა განწყობილი ლექტორის ან მის მიერ მიწოდებული ინფორმაციის მიმართ.</a:t>
            </a:r>
            <a:endParaRPr lang="en-US" sz="1400" dirty="0"/>
          </a:p>
        </p:txBody>
      </p:sp>
      <p:pic>
        <p:nvPicPr>
          <p:cNvPr id="4" name="Picture 3"/>
          <p:cNvPicPr>
            <a:picLocks noChangeAspect="1"/>
          </p:cNvPicPr>
          <p:nvPr/>
        </p:nvPicPr>
        <p:blipFill>
          <a:blip r:embed="rId2"/>
          <a:stretch>
            <a:fillRect/>
          </a:stretch>
        </p:blipFill>
        <p:spPr>
          <a:xfrm>
            <a:off x="2133600" y="3200400"/>
            <a:ext cx="2133600" cy="2296251"/>
          </a:xfrm>
          <a:prstGeom prst="rect">
            <a:avLst/>
          </a:prstGeom>
        </p:spPr>
      </p:pic>
    </p:spTree>
    <p:extLst>
      <p:ext uri="{BB962C8B-B14F-4D97-AF65-F5344CB8AC3E}">
        <p14:creationId xmlns:p14="http://schemas.microsoft.com/office/powerpoint/2010/main" val="296329455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a:xfrm>
            <a:off x="752061" y="1752600"/>
            <a:ext cx="8004048" cy="2324100"/>
          </a:xfrm>
        </p:spPr>
        <p:txBody>
          <a:bodyPr>
            <a:normAutofit/>
          </a:bodyPr>
          <a:lstStyle/>
          <a:p>
            <a:pPr marL="0" indent="0" algn="ctr">
              <a:buNone/>
            </a:pPr>
            <a:r>
              <a:rPr lang="ka-GE" sz="1400" dirty="0" smtClean="0"/>
              <a:t>   </a:t>
            </a:r>
            <a:r>
              <a:rPr lang="ka-GE" sz="1400" dirty="0">
                <a:solidFill>
                  <a:srgbClr val="C00000"/>
                </a:solidFill>
              </a:rPr>
              <a:t>მკერდზე დაწყობილი  გადაჯვარედინებული ხელები                                                                                                       </a:t>
            </a:r>
            <a:r>
              <a:rPr lang="ka-GE" sz="1400" dirty="0" smtClean="0">
                <a:solidFill>
                  <a:srgbClr val="C00000"/>
                </a:solidFill>
              </a:rPr>
              <a:t>                                             </a:t>
            </a:r>
            <a:r>
              <a:rPr lang="ka-GE" sz="1400" dirty="0">
                <a:solidFill>
                  <a:srgbClr val="C00000"/>
                </a:solidFill>
              </a:rPr>
              <a:t>ყველაზე გავრცელებული </a:t>
            </a:r>
            <a:r>
              <a:rPr lang="ka-GE" sz="1400" dirty="0" smtClean="0">
                <a:solidFill>
                  <a:srgbClr val="C00000"/>
                </a:solidFill>
              </a:rPr>
              <a:t>ჟესტი</a:t>
            </a:r>
          </a:p>
          <a:p>
            <a:pPr algn="just"/>
            <a:r>
              <a:rPr lang="ka-GE" sz="1400" dirty="0">
                <a:solidFill>
                  <a:srgbClr val="C00000"/>
                </a:solidFill>
              </a:rPr>
              <a:t/>
            </a:r>
            <a:br>
              <a:rPr lang="ka-GE" sz="1400" dirty="0">
                <a:solidFill>
                  <a:srgbClr val="C00000"/>
                </a:solidFill>
              </a:rPr>
            </a:br>
            <a:r>
              <a:rPr lang="ka-GE" sz="1400" dirty="0"/>
              <a:t> ჩაკეტილი ხელები გამოხატავენ მცდელობას თავი აარიდო  ნეგატიურ სიტუაციას. ხელების მდებარეობა შეიძლება იყოს </a:t>
            </a:r>
            <a:r>
              <a:rPr lang="ka-GE" sz="1400" dirty="0" smtClean="0"/>
              <a:t>მრავალფეროვანი</a:t>
            </a:r>
            <a:r>
              <a:rPr lang="ka-GE" sz="1400" dirty="0"/>
              <a:t>,  მაგრამ განვიხილოთ სამი ძირითადი ჟესტი ხელების </a:t>
            </a:r>
            <a:r>
              <a:rPr lang="ka-GE" sz="1400" dirty="0" smtClean="0"/>
              <a:t>გადაჯვარედინებისა:  </a:t>
            </a:r>
            <a:r>
              <a:rPr lang="ka-GE" sz="1400" dirty="0"/>
              <a:t>ტიპიური სტანდარტული  ხელების </a:t>
            </a:r>
            <a:r>
              <a:rPr lang="ka-GE" sz="1400" dirty="0" smtClean="0"/>
              <a:t>გადაჯვარედინება</a:t>
            </a:r>
            <a:r>
              <a:rPr lang="ka-GE" sz="1400" dirty="0"/>
              <a:t>, წარმოადგენს უნივერსალურ ჟესტს, ის   თითქმის ყველგან გამომხატველია ადამიანის  ნეგატიური ან დამცავი მდგომარეობისა. ამ ჟესტის  ნახვა შეიძლება ყველგან სადაც ადამიანი თავს ვერ გრძნობს უსაფრთხოდ და დამაჯერებლად</a:t>
            </a:r>
            <a:r>
              <a:rPr lang="ka-GE" sz="1400" dirty="0">
                <a:solidFill>
                  <a:srgbClr val="C00000"/>
                </a:solidFill>
              </a:rPr>
              <a:t>.</a:t>
            </a:r>
          </a:p>
          <a:p>
            <a:pPr algn="ctr"/>
            <a:endParaRPr lang="en-US" sz="1400" dirty="0">
              <a:solidFill>
                <a:srgbClr val="C00000"/>
              </a:solidFill>
            </a:endParaRPr>
          </a:p>
        </p:txBody>
      </p:sp>
      <p:pic>
        <p:nvPicPr>
          <p:cNvPr id="4" name="Picture 3"/>
          <p:cNvPicPr>
            <a:picLocks noChangeAspect="1"/>
          </p:cNvPicPr>
          <p:nvPr/>
        </p:nvPicPr>
        <p:blipFill>
          <a:blip r:embed="rId2"/>
          <a:stretch>
            <a:fillRect/>
          </a:stretch>
        </p:blipFill>
        <p:spPr>
          <a:xfrm>
            <a:off x="552312" y="3981603"/>
            <a:ext cx="1969179" cy="2188654"/>
          </a:xfrm>
          <a:prstGeom prst="rect">
            <a:avLst/>
          </a:prstGeom>
        </p:spPr>
      </p:pic>
      <p:sp>
        <p:nvSpPr>
          <p:cNvPr id="5" name="Rectangle 4"/>
          <p:cNvSpPr/>
          <p:nvPr/>
        </p:nvSpPr>
        <p:spPr>
          <a:xfrm>
            <a:off x="2590800" y="3962400"/>
            <a:ext cx="6096000" cy="2092881"/>
          </a:xfrm>
          <a:prstGeom prst="rect">
            <a:avLst/>
          </a:prstGeom>
        </p:spPr>
        <p:txBody>
          <a:bodyPr wrap="square">
            <a:spAutoFit/>
          </a:bodyPr>
          <a:lstStyle/>
          <a:p>
            <a:pPr algn="just"/>
            <a:r>
              <a:rPr lang="ka-GE" dirty="0"/>
              <a:t> </a:t>
            </a:r>
            <a:r>
              <a:rPr lang="ka-GE" sz="1400" dirty="0"/>
              <a:t>ამ  პოზას ადამიანები  მიმართავენ მაშინ, როდესაც არ ეთანხმებიან იმას რასაც ისმენენ. პირისპირ საუბრის დროს, როდესაც თანამოსა-უბრე მიმართავს ამ პოზას, ხელების გულზე გადაჯვარედინებას, იმას ნიშნავს, რომ თქვენს ნათქვამს თანამოსაუბრე არ  ეთანხმება. მიუხედა-ვად იმისა,რომ  მან  სიტყვიერად გამოხატა თანხმობა. საქმე იმაშია რომ ადამიანს შეუძლია სიტყვიერად  იცრუოს მაგრამ არავერბალური ნიშნებით ის გვამცნობს სრულიად სიმართლეს. მანამ ადამიანი ინარჩუნებს ამ პოზას ის ინარჩუნებს აგერთვე უარყოფით განწყობილებას.</a:t>
            </a:r>
            <a:endParaRPr lang="en-US" sz="1400" dirty="0"/>
          </a:p>
        </p:txBody>
      </p:sp>
    </p:spTree>
    <p:extLst>
      <p:ext uri="{BB962C8B-B14F-4D97-AF65-F5344CB8AC3E}">
        <p14:creationId xmlns:p14="http://schemas.microsoft.com/office/powerpoint/2010/main" val="249122077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lstStyle/>
          <a:p>
            <a:r>
              <a:rPr lang="ka-GE" dirty="0" smtClean="0"/>
              <a:t> </a:t>
            </a:r>
            <a:r>
              <a:rPr lang="ka-GE" sz="1400" dirty="0" smtClean="0">
                <a:solidFill>
                  <a:srgbClr val="C00000"/>
                </a:solidFill>
              </a:rPr>
              <a:t>გადაჯვარედინებული ხელები,  მუშტად  შეკრული თთები</a:t>
            </a:r>
          </a:p>
          <a:p>
            <a:pPr algn="just"/>
            <a:r>
              <a:rPr lang="ka-GE" sz="1400" dirty="0" smtClean="0"/>
              <a:t> მკერდზე ხელების გადაჯვარედინებასთან ერთად თუ ადამიანი მუშტად კრავს თითებს, ეს ნიშანია  იმისა რომ ისგანწყობილია მტრულად და მზადაა თავდასხმისათვის. ამ ჟესტს ხშირად ახლავს კბილების ღრჭიალი და  სახის სიწითლე. რის შემდეგადაც  შეიძლება მოჰყვეს სიტყვიერი და ფიზიკური შეურაცხყოფა</a:t>
            </a:r>
            <a:r>
              <a:rPr lang="ka-GE" sz="1400" dirty="0" smtClean="0">
                <a:solidFill>
                  <a:srgbClr val="C00000"/>
                </a:solidFill>
              </a:rPr>
              <a:t>.</a:t>
            </a:r>
          </a:p>
          <a:p>
            <a:pPr algn="just"/>
            <a:endParaRPr lang="en-US" sz="1400" dirty="0">
              <a:solidFill>
                <a:srgbClr val="C00000"/>
              </a:solidFill>
            </a:endParaRPr>
          </a:p>
        </p:txBody>
      </p:sp>
      <p:pic>
        <p:nvPicPr>
          <p:cNvPr id="4" name="Picture 3"/>
          <p:cNvPicPr>
            <a:picLocks noChangeAspect="1"/>
          </p:cNvPicPr>
          <p:nvPr/>
        </p:nvPicPr>
        <p:blipFill>
          <a:blip r:embed="rId2"/>
          <a:stretch>
            <a:fillRect/>
          </a:stretch>
        </p:blipFill>
        <p:spPr>
          <a:xfrm>
            <a:off x="2631948" y="3200400"/>
            <a:ext cx="2057400" cy="2361948"/>
          </a:xfrm>
          <a:prstGeom prst="rect">
            <a:avLst/>
          </a:prstGeom>
        </p:spPr>
      </p:pic>
    </p:spTree>
    <p:extLst>
      <p:ext uri="{BB962C8B-B14F-4D97-AF65-F5344CB8AC3E}">
        <p14:creationId xmlns:p14="http://schemas.microsoft.com/office/powerpoint/2010/main" val="285172394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ka-GE" sz="2800" dirty="0">
                <a:solidFill>
                  <a:srgbClr val="C00000"/>
                </a:solidFill>
              </a:rPr>
              <a:t>ურთიერთობის მანძილი და სივრცის გამოყენება</a:t>
            </a:r>
            <a:br>
              <a:rPr lang="ka-GE" sz="2800" dirty="0">
                <a:solidFill>
                  <a:srgbClr val="C00000"/>
                </a:solidFill>
              </a:rPr>
            </a:br>
            <a:endParaRPr lang="en-US" sz="2800" dirty="0">
              <a:solidFill>
                <a:srgbClr val="C00000"/>
              </a:solidFill>
            </a:endParaRPr>
          </a:p>
        </p:txBody>
      </p:sp>
      <p:sp>
        <p:nvSpPr>
          <p:cNvPr id="3" name="Content Placeholder 2"/>
          <p:cNvSpPr>
            <a:spLocks noGrp="1"/>
          </p:cNvSpPr>
          <p:nvPr>
            <p:ph sz="quarter" idx="1"/>
          </p:nvPr>
        </p:nvSpPr>
        <p:spPr/>
        <p:txBody>
          <a:bodyPr>
            <a:normAutofit/>
          </a:bodyPr>
          <a:lstStyle/>
          <a:p>
            <a:pPr marL="0" indent="0" algn="just">
              <a:buNone/>
            </a:pPr>
            <a:r>
              <a:rPr lang="ka-GE" sz="2400" dirty="0"/>
              <a:t>ადამიანები ურთიერთობებს განსხვავებულ მანძილზე ამყარებენ იმის მიხედვით, თუ რა ტიპის ურთიერთობა აკავშირებთ. ჩვეულებრივ, საუბარია ოთხ დისტანციაზე, ესენია: ახლო, პიროვნული, სოციალური და საჯარო.</a:t>
            </a:r>
          </a:p>
          <a:p>
            <a:pPr algn="just"/>
            <a:endParaRPr lang="ka-GE" sz="2400" dirty="0"/>
          </a:p>
          <a:p>
            <a:pPr algn="just"/>
            <a:r>
              <a:rPr lang="ka-GE" sz="2400" dirty="0"/>
              <a:t>ახლო მანძილი, 0-50 სანტიმეტრი, გამოიყენება ახლო ურთიერთობებში. ამ მანძილზე ხდება ჩვეულებრივ დედა-შვილისმეგობრების ურთიერთობა. ამ მანძილზე დანახვისა და გაგონების გარდა, შესაძლებელია მეორე ადამიანის სუნის და სხეულის ტემპერატურის აღქმა.</a:t>
            </a:r>
          </a:p>
          <a:p>
            <a:endParaRPr lang="en-US" dirty="0"/>
          </a:p>
        </p:txBody>
      </p:sp>
    </p:spTree>
    <p:extLst>
      <p:ext uri="{BB962C8B-B14F-4D97-AF65-F5344CB8AC3E}">
        <p14:creationId xmlns:p14="http://schemas.microsoft.com/office/powerpoint/2010/main" val="204629444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ka-GE" sz="2800" dirty="0">
                <a:solidFill>
                  <a:srgbClr val="C00000"/>
                </a:solidFill>
              </a:rPr>
              <a:t>ურთიერთობის მანძილი და სივრცის გამოყენება</a:t>
            </a:r>
            <a:endParaRPr lang="en-US" sz="2800" dirty="0">
              <a:solidFill>
                <a:srgbClr val="C00000"/>
              </a:solidFill>
            </a:endParaRPr>
          </a:p>
        </p:txBody>
      </p:sp>
      <p:sp>
        <p:nvSpPr>
          <p:cNvPr id="3" name="Content Placeholder 2"/>
          <p:cNvSpPr>
            <a:spLocks noGrp="1"/>
          </p:cNvSpPr>
          <p:nvPr>
            <p:ph sz="quarter" idx="1"/>
          </p:nvPr>
        </p:nvSpPr>
        <p:spPr/>
        <p:txBody>
          <a:bodyPr>
            <a:normAutofit fontScale="55000" lnSpcReduction="20000"/>
          </a:bodyPr>
          <a:lstStyle/>
          <a:p>
            <a:pPr algn="just"/>
            <a:r>
              <a:rPr lang="ka-GE" dirty="0"/>
              <a:t>პიროვნული მანძილი, 50 სანტიმეტრიდან 1 მეტრ და 30 სანტიმეტრამდე, გამოიყენება პიროვნული ურთიერთობების დროს ანუ იმ შემთხვევაში, როდესაც ურთიერთობა კარგ ნაცნობებთან და მეგობრებთან გვაქვს. ამ მანძილზე შესაძლებელია გაშლილი ხელით მეორეს შეხება.</a:t>
            </a:r>
          </a:p>
          <a:p>
            <a:pPr algn="just"/>
            <a:endParaRPr lang="ka-GE" dirty="0"/>
          </a:p>
          <a:p>
            <a:pPr algn="just"/>
            <a:r>
              <a:rPr lang="ka-GE" dirty="0"/>
              <a:t>სოციალური მანძილი, 1 მ და 30 სმ-იდან 3 მ და 50 სმ-მდე. ამ მანძილზე ჭირს დეტალების გარჩევა ადამიანის სახეზე. ეს არის დისტანცია საქმიანი ურთიერთობების წარმართვისთვის. ამ მანძილზე ურთიერთობისას მნიშვნელოვანია თვალის კონტაქტის დამყარება, საუბარიც უფრო ხმამაღლა მიმდინარეობს. მაღალი თანამდებობის პირთა კაბინეტებში თქვენ შეხვდებით დიდ მაგიდას, რომელიც სწორედ სოციალური მანძილის დაცვას, თანამდებობის პირთან ახლო მანძილზე ურთიერთობის საშუალებას არ იძლევა.</a:t>
            </a:r>
          </a:p>
          <a:p>
            <a:pPr algn="just"/>
            <a:endParaRPr lang="ka-GE" dirty="0"/>
          </a:p>
          <a:p>
            <a:pPr algn="just"/>
            <a:r>
              <a:rPr lang="ka-GE" dirty="0"/>
              <a:t>საჯარო მანძილი, 3 მ 30 სმ-იდან 8 მ-სა და მეტზე. ეს ის მანძილია, რომელზეც ხდება საჯარო გამოსვლები, თამაშდება სპექტაკლები. მანძილი სცენასა და აუდიტორიას შორის სწორედ ამ მანძილის შენარჩუნებას ემსახურება. სიშორე აძნელებს სახის ნაკვთების გარჩევას, ამიტომაც იყენებენ მსახიობები გრიმს, რომელიც ხაზს უსვამს თვალებს. საუბარი ხმამაღალია, რათა ნათქვამი შორ მანძილზეც იყოს აღქმული.</a:t>
            </a:r>
          </a:p>
          <a:p>
            <a:endParaRPr lang="en-US" dirty="0"/>
          </a:p>
        </p:txBody>
      </p:sp>
    </p:spTree>
    <p:extLst>
      <p:ext uri="{BB962C8B-B14F-4D97-AF65-F5344CB8AC3E}">
        <p14:creationId xmlns:p14="http://schemas.microsoft.com/office/powerpoint/2010/main" val="228543479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1600" dirty="0" smtClean="0">
                <a:solidFill>
                  <a:srgbClr val="FF0000"/>
                </a:solidFill>
              </a:rPr>
              <a:t>                      მიმიკა</a:t>
            </a:r>
          </a:p>
          <a:p>
            <a:pPr marL="0" indent="0" algn="just">
              <a:buNone/>
            </a:pPr>
            <a:r>
              <a:rPr lang="ka-GE" sz="1600" dirty="0"/>
              <a:t>რა  არის მიმიკა?  იგი წარმოადგენს, სახის კუნთების გამოხატულ მოძრაობას, რომლებიც გვაძლევეს ჩვენ საშუალებას გამოვხატოთ განსახვავებული ემოცია და ხასითი. ეს უკანასკნელი კი აძლევს საშუალებას ადამიანს გამოხატოს თავისი აზრი უფრო სრულად და კონკრეტულად. მიმიკით შესაძლებელია მარტივად მიხვდეთ მოსწონს თუ არა ადამიანს თქვენი საუბარი.</a:t>
            </a:r>
            <a:br>
              <a:rPr lang="ka-GE" sz="1600" dirty="0"/>
            </a:br>
            <a:endParaRPr lang="ka-GE" sz="1600" dirty="0"/>
          </a:p>
          <a:p>
            <a:pPr marL="0" indent="0">
              <a:buNone/>
            </a:pPr>
            <a:endParaRPr lang="en-US" sz="1600" dirty="0">
              <a:solidFill>
                <a:srgbClr val="FF0000"/>
              </a:solidFill>
            </a:endParaRPr>
          </a:p>
        </p:txBody>
      </p:sp>
    </p:spTree>
    <p:extLst>
      <p:ext uri="{BB962C8B-B14F-4D97-AF65-F5344CB8AC3E}">
        <p14:creationId xmlns:p14="http://schemas.microsoft.com/office/powerpoint/2010/main" val="145307050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1981200" y="1453817"/>
            <a:ext cx="4724400" cy="5404183"/>
          </a:xfrm>
          <a:prstGeom prst="rect">
            <a:avLst/>
          </a:prstGeom>
        </p:spPr>
      </p:pic>
    </p:spTree>
    <p:extLst>
      <p:ext uri="{BB962C8B-B14F-4D97-AF65-F5344CB8AC3E}">
        <p14:creationId xmlns:p14="http://schemas.microsoft.com/office/powerpoint/2010/main" val="30177100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612648" y="2199818"/>
            <a:ext cx="8153400" cy="4621171"/>
          </a:xfrm>
          <a:prstGeom prst="rect">
            <a:avLst/>
          </a:prstGeom>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838200" y="1600200"/>
            <a:ext cx="6980321" cy="4495800"/>
          </a:xfrm>
          <a:prstGeom prst="rect">
            <a:avLst/>
          </a:prstGeom>
        </p:spPr>
      </p:pic>
    </p:spTree>
    <p:extLst>
      <p:ext uri="{BB962C8B-B14F-4D97-AF65-F5344CB8AC3E}">
        <p14:creationId xmlns:p14="http://schemas.microsoft.com/office/powerpoint/2010/main" val="275549152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1114369" y="1600200"/>
            <a:ext cx="7150211" cy="4495800"/>
          </a:xfrm>
          <a:prstGeom prst="rect">
            <a:avLst/>
          </a:prstGeom>
        </p:spPr>
      </p:pic>
    </p:spTree>
    <p:extLst>
      <p:ext uri="{BB962C8B-B14F-4D97-AF65-F5344CB8AC3E}">
        <p14:creationId xmlns:p14="http://schemas.microsoft.com/office/powerpoint/2010/main" val="33809748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1204796" y="1600200"/>
            <a:ext cx="6969358" cy="4495800"/>
          </a:xfrm>
          <a:prstGeom prst="rect">
            <a:avLst/>
          </a:prstGeom>
        </p:spPr>
      </p:pic>
    </p:spTree>
    <p:extLst>
      <p:ext uri="{BB962C8B-B14F-4D97-AF65-F5344CB8AC3E}">
        <p14:creationId xmlns:p14="http://schemas.microsoft.com/office/powerpoint/2010/main" val="100040958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1289847" y="1600200"/>
            <a:ext cx="6799256" cy="4495800"/>
          </a:xfrm>
          <a:prstGeom prst="rect">
            <a:avLst/>
          </a:prstGeom>
        </p:spPr>
      </p:pic>
    </p:spTree>
    <p:extLst>
      <p:ext uri="{BB962C8B-B14F-4D97-AF65-F5344CB8AC3E}">
        <p14:creationId xmlns:p14="http://schemas.microsoft.com/office/powerpoint/2010/main" val="123495961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lstStyle/>
          <a:p>
            <a:endParaRPr lang="en-US"/>
          </a:p>
        </p:txBody>
      </p:sp>
      <p:pic>
        <p:nvPicPr>
          <p:cNvPr id="4" name="Picture 3"/>
          <p:cNvPicPr>
            <a:picLocks noChangeAspect="1"/>
          </p:cNvPicPr>
          <p:nvPr/>
        </p:nvPicPr>
        <p:blipFill>
          <a:blip r:embed="rId2"/>
          <a:stretch>
            <a:fillRect/>
          </a:stretch>
        </p:blipFill>
        <p:spPr>
          <a:xfrm>
            <a:off x="712819" y="1600200"/>
            <a:ext cx="8053229" cy="5259042"/>
          </a:xfrm>
          <a:prstGeom prst="rect">
            <a:avLst/>
          </a:prstGeom>
        </p:spPr>
      </p:pic>
    </p:spTree>
    <p:extLst>
      <p:ext uri="{BB962C8B-B14F-4D97-AF65-F5344CB8AC3E}">
        <p14:creationId xmlns:p14="http://schemas.microsoft.com/office/powerpoint/2010/main" val="8687364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pic>
        <p:nvPicPr>
          <p:cNvPr id="4" name="Content Placeholder 3"/>
          <p:cNvPicPr>
            <a:picLocks noGrp="1" noChangeAspect="1"/>
          </p:cNvPicPr>
          <p:nvPr>
            <p:ph sz="quarter" idx="1"/>
          </p:nvPr>
        </p:nvPicPr>
        <p:blipFill>
          <a:blip r:embed="rId2"/>
          <a:stretch>
            <a:fillRect/>
          </a:stretch>
        </p:blipFill>
        <p:spPr>
          <a:xfrm>
            <a:off x="1195409" y="1600200"/>
            <a:ext cx="6988132" cy="4495800"/>
          </a:xfrm>
          <a:prstGeom prst="rect">
            <a:avLst/>
          </a:prstGeom>
        </p:spPr>
      </p:pic>
    </p:spTree>
    <p:extLst>
      <p:ext uri="{BB962C8B-B14F-4D97-AF65-F5344CB8AC3E}">
        <p14:creationId xmlns:p14="http://schemas.microsoft.com/office/powerpoint/2010/main" val="215540616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buNone/>
            </a:pPr>
            <a:r>
              <a:rPr lang="ka-GE" sz="1600" dirty="0">
                <a:solidFill>
                  <a:srgbClr val="C00000"/>
                </a:solidFill>
              </a:rPr>
              <a:t>ის, რისი ცოდნაც </a:t>
            </a:r>
            <a:r>
              <a:rPr lang="ka-GE" sz="1600" dirty="0" smtClean="0">
                <a:solidFill>
                  <a:srgbClr val="C00000"/>
                </a:solidFill>
              </a:rPr>
              <a:t>სასარგებლოა</a:t>
            </a:r>
          </a:p>
          <a:p>
            <a:pPr marL="0" indent="0">
              <a:buNone/>
            </a:pPr>
            <a:endParaRPr lang="en-US" sz="1600" dirty="0">
              <a:solidFill>
                <a:srgbClr val="C00000"/>
              </a:solidFill>
            </a:endParaRPr>
          </a:p>
        </p:txBody>
      </p:sp>
      <p:pic>
        <p:nvPicPr>
          <p:cNvPr id="4" name="Picture 3"/>
          <p:cNvPicPr>
            <a:picLocks noChangeAspect="1"/>
          </p:cNvPicPr>
          <p:nvPr/>
        </p:nvPicPr>
        <p:blipFill>
          <a:blip r:embed="rId2"/>
          <a:stretch>
            <a:fillRect/>
          </a:stretch>
        </p:blipFill>
        <p:spPr>
          <a:xfrm>
            <a:off x="762000" y="2256002"/>
            <a:ext cx="7562843" cy="4220998"/>
          </a:xfrm>
          <a:prstGeom prst="rect">
            <a:avLst/>
          </a:prstGeom>
        </p:spPr>
      </p:pic>
    </p:spTree>
    <p:extLst>
      <p:ext uri="{BB962C8B-B14F-4D97-AF65-F5344CB8AC3E}">
        <p14:creationId xmlns:p14="http://schemas.microsoft.com/office/powerpoint/2010/main" val="155193771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r>
              <a:rPr lang="ka-GE" sz="1600" dirty="0">
                <a:solidFill>
                  <a:srgbClr val="C00000"/>
                </a:solidFill>
              </a:rPr>
              <a:t>სხეულის ენის მთავარი შეცდომები, რომლებიც არ უნდა </a:t>
            </a:r>
            <a:r>
              <a:rPr lang="ka-GE" sz="1600" dirty="0" smtClean="0">
                <a:solidFill>
                  <a:srgbClr val="C00000"/>
                </a:solidFill>
              </a:rPr>
              <a:t>დაუშვათ</a:t>
            </a:r>
          </a:p>
          <a:p>
            <a:pPr marL="0" indent="0">
              <a:buNone/>
            </a:pPr>
            <a:endParaRPr lang="ka-GE" sz="1600" dirty="0" smtClean="0">
              <a:solidFill>
                <a:srgbClr val="C00000"/>
              </a:solidFill>
            </a:endParaRPr>
          </a:p>
          <a:p>
            <a:pPr algn="just"/>
            <a:r>
              <a:rPr lang="ka-GE" sz="1600" dirty="0"/>
              <a:t>ნუ მიეყრდნობით ძალიან სავარძლის საზურგეს. ეს მეტყველებს იმაზე, რომ თქვენ ზარმაცი და ქედმაღალი ხართ.</a:t>
            </a:r>
          </a:p>
          <a:p>
            <a:pPr algn="just"/>
            <a:r>
              <a:rPr lang="ka-GE" sz="1600" dirty="0"/>
              <a:t>ზედმეტად წინ გადმოხრილი. ამგვარად თქვენ შეიძლება მოეჩვენოთ თანამოსაუბრეს აგრესიული. ეცადეთ მიიღოთ ნეიტრალური პოზა.</a:t>
            </a:r>
          </a:p>
          <a:p>
            <a:pPr algn="just"/>
            <a:r>
              <a:rPr lang="ka-GE" sz="1600" dirty="0"/>
              <a:t>ნუ შეწყვეტთ სწრაფად თვალის კონტაქტს. ასეთი ჟესტი აჩვენებს, რომ თქვენ არ ხართ სანდო ადამიანი ან ზედმეტად ნერვიულობთ. შეინარჩუნეთ თვალის კონტაქტი, განსაკუთრებით ხელის ჩამორთმევისას.</a:t>
            </a:r>
          </a:p>
          <a:p>
            <a:pPr algn="just"/>
            <a:r>
              <a:rPr lang="ka-GE" sz="1600" dirty="0"/>
              <a:t>არ მოგივიდეთ ზედმეტი თავის დაკვრა თანხმობის ნიშნად. შეიძლება გამოჩნდეთ, როგორც თოჯინა, რომელიც თავს იქნევს. თუ ეთანხმებით თანამოსაუბრეს, საკმარისია თავის დაკვრა ერთხელ.</a:t>
            </a:r>
          </a:p>
          <a:p>
            <a:pPr algn="just"/>
            <a:r>
              <a:rPr lang="ka-GE" sz="1600" dirty="0"/>
              <a:t>ხელების მეტისმეტად ქნევა იწვევს აგრესიის შეგრძნებას</a:t>
            </a:r>
          </a:p>
          <a:p>
            <a:endParaRPr lang="en-US" sz="1600" dirty="0"/>
          </a:p>
        </p:txBody>
      </p:sp>
    </p:spTree>
    <p:extLst>
      <p:ext uri="{BB962C8B-B14F-4D97-AF65-F5344CB8AC3E}">
        <p14:creationId xmlns:p14="http://schemas.microsoft.com/office/powerpoint/2010/main" val="5603037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fontScale="62500" lnSpcReduction="20000"/>
          </a:bodyPr>
          <a:lstStyle/>
          <a:p>
            <a:r>
              <a:rPr lang="ka-GE" dirty="0"/>
              <a:t>გადაჯვარედინებული ხელები – ეს თავდაცვითი პოზიციაა. არ მიიღოთ ასეთი პოზიცია, განსაკუთრებით, როდესაც პასუხობთ კითხვებზე.</a:t>
            </a:r>
          </a:p>
          <a:p>
            <a:endParaRPr lang="ka-GE" dirty="0"/>
          </a:p>
          <a:p>
            <a:r>
              <a:rPr lang="ka-GE" dirty="0"/>
              <a:t> მოუსვენრობა უმალვე აჩვენებს, თუ როგორ ნერვიულობთ. მაქსიმალურად ეცადეთ ამას მოერიდოთ.</a:t>
            </a:r>
          </a:p>
          <a:p>
            <a:endParaRPr lang="ka-GE" dirty="0"/>
          </a:p>
          <a:p>
            <a:r>
              <a:rPr lang="ka-GE" dirty="0"/>
              <a:t> ნუ გექნებათ ხელები ზურგს უკან ან ჯიბეებში. შეიძლება გამოჩნდეთ ჯიუტი. ეცადეთ იყოთ ბუნებრივი. ხელები გქონდეთ ჩამოშვებული.</a:t>
            </a:r>
          </a:p>
          <a:p>
            <a:endParaRPr lang="ka-GE" dirty="0"/>
          </a:p>
          <a:p>
            <a:r>
              <a:rPr lang="ka-GE" dirty="0"/>
              <a:t> ნუ გადაიტანთ მზერას მაღლა, არ მიმოიხედოთ. ეს მეტყველებს იმაზე, რომ რაღაცას ბოლომდე არ ამბობთ, ან იტყუებით.</a:t>
            </a:r>
          </a:p>
          <a:p>
            <a:endParaRPr lang="ka-GE" dirty="0"/>
          </a:p>
          <a:p>
            <a:r>
              <a:rPr lang="ka-GE" dirty="0"/>
              <a:t>დაჟინებული მზერა აღიქმება როგორც აგრესია, აკონტროლეთ თქვენი მზერა.</a:t>
            </a:r>
          </a:p>
          <a:p>
            <a:endParaRPr lang="ka-GE" dirty="0"/>
          </a:p>
          <a:p>
            <a:endParaRPr lang="en-US" dirty="0"/>
          </a:p>
        </p:txBody>
      </p:sp>
    </p:spTree>
    <p:extLst>
      <p:ext uri="{BB962C8B-B14F-4D97-AF65-F5344CB8AC3E}">
        <p14:creationId xmlns:p14="http://schemas.microsoft.com/office/powerpoint/2010/main" val="312565091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lnSpcReduction="10000"/>
          </a:bodyPr>
          <a:lstStyle/>
          <a:p>
            <a:r>
              <a:rPr lang="ka-GE" sz="2000" dirty="0"/>
              <a:t>გაიღიმეთ. გაქვავებული სახე აიძულებს ადამიანებს თავი უხერხულად იგრძნონ. იბადება კითხვა – გსურთ კი საერთოდ აქ ყოფნა. აჩვენეთ გულწრფელი ღიმილი, განსაკუთრებით მაშინ, როდესაც ადამიანს პირველად ხვდებით.</a:t>
            </a:r>
          </a:p>
          <a:p>
            <a:endParaRPr lang="ka-GE" sz="2000" dirty="0"/>
          </a:p>
          <a:p>
            <a:r>
              <a:rPr lang="ka-GE" sz="2000" dirty="0"/>
              <a:t>არ დაიხიოთ უკან, როდესაც ითხოვთ გადაწყვეტილების მიღებას. ამგვარი მოქმედება აჩვენებს შიშს ან არადამაჯერებლობას. იდექით ადგილზე, ან გადადგით მცირედი თავდაჯერებული ნაბიჯი წინ.</a:t>
            </a:r>
          </a:p>
          <a:p>
            <a:endParaRPr lang="ka-GE" sz="2000" dirty="0"/>
          </a:p>
          <a:p>
            <a:r>
              <a:rPr lang="ka-GE" sz="2000" dirty="0"/>
              <a:t>ნუ უყურებთ გამუდმებით ტელეფონს. ეს მეტყველებს იმაზე, რომ არ გაინტერესებთ ან თქვენ უკვე სხვა ადგილზე გელიან. გარდა ამისა, ეს უკვე ეტიკეტის ნორმების უცოდინრობაა.</a:t>
            </a:r>
            <a:br>
              <a:rPr lang="ka-GE" sz="2000" dirty="0"/>
            </a:br>
            <a:endParaRPr lang="ka-GE" sz="2000" dirty="0"/>
          </a:p>
          <a:p>
            <a:endParaRPr lang="en-US" dirty="0"/>
          </a:p>
        </p:txBody>
      </p:sp>
    </p:spTree>
    <p:extLst>
      <p:ext uri="{BB962C8B-B14F-4D97-AF65-F5344CB8AC3E}">
        <p14:creationId xmlns:p14="http://schemas.microsoft.com/office/powerpoint/2010/main" val="293294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marL="0" indent="0" algn="just">
              <a:buNone/>
            </a:pPr>
            <a:r>
              <a:rPr lang="ka-GE" dirty="0" smtClean="0"/>
              <a:t>              </a:t>
            </a:r>
            <a:r>
              <a:rPr lang="ka-GE" sz="2000" dirty="0">
                <a:solidFill>
                  <a:srgbClr val="C00000"/>
                </a:solidFill>
              </a:rPr>
              <a:t>ძირითადი კომუნიკაციური ჟესტები და მათი         </a:t>
            </a:r>
          </a:p>
          <a:p>
            <a:pPr marL="0" indent="0" algn="just">
              <a:buNone/>
            </a:pPr>
            <a:r>
              <a:rPr lang="ka-GE" sz="2000" dirty="0" smtClean="0">
                <a:solidFill>
                  <a:srgbClr val="C00000"/>
                </a:solidFill>
              </a:rPr>
              <a:t>                                          წარმომავლობა</a:t>
            </a:r>
          </a:p>
          <a:p>
            <a:pPr marL="0" indent="0" algn="just">
              <a:buNone/>
            </a:pPr>
            <a:endParaRPr lang="ka-GE" sz="2000" dirty="0" smtClean="0">
              <a:solidFill>
                <a:srgbClr val="C00000"/>
              </a:solidFill>
            </a:endParaRPr>
          </a:p>
          <a:p>
            <a:pPr algn="just"/>
            <a:r>
              <a:rPr lang="ka-GE" sz="1600" dirty="0"/>
              <a:t>მთელს </a:t>
            </a:r>
            <a:r>
              <a:rPr lang="ka-GE" sz="1600" dirty="0" smtClean="0"/>
              <a:t>მსოფლიოში </a:t>
            </a:r>
            <a:r>
              <a:rPr lang="ka-GE" sz="1600" dirty="0"/>
              <a:t>ძირითადი კომუნიკაციური ჟესტები არ განსხვავდებიან ერთმანეთისაგან. როდესაც ადამიანები თავს ბედნიერად </a:t>
            </a:r>
            <a:r>
              <a:rPr lang="ka-GE" sz="1600" dirty="0" smtClean="0"/>
              <a:t>გრძნობენ, </a:t>
            </a:r>
            <a:r>
              <a:rPr lang="ka-GE" sz="1600" dirty="0"/>
              <a:t>ისინი იღიმებიან, როდესაც მოწყენილნი არიან  მოღუშული, როდესაც  ბრაზობენ მათ </a:t>
            </a:r>
            <a:r>
              <a:rPr lang="ka-GE" sz="1600" dirty="0" smtClean="0"/>
              <a:t>აქვთ  </a:t>
            </a:r>
            <a:r>
              <a:rPr lang="ka-GE" sz="1600" dirty="0"/>
              <a:t>მრისხანე გამოხედვა</a:t>
            </a:r>
            <a:r>
              <a:rPr lang="ka-GE" sz="1600" dirty="0" smtClean="0"/>
              <a:t>.</a:t>
            </a:r>
          </a:p>
          <a:p>
            <a:pPr algn="just"/>
            <a:r>
              <a:rPr lang="ka-GE" sz="1600" dirty="0"/>
              <a:t> თავის დაქნევა მთელს მსოფლიოში ნიშნავს  „კი „ ანუ დასტური.  </a:t>
            </a:r>
            <a:r>
              <a:rPr lang="ka-GE" sz="1600" dirty="0" smtClean="0"/>
              <a:t>ეტყობა, </a:t>
            </a:r>
            <a:r>
              <a:rPr lang="ka-GE" sz="1600" dirty="0"/>
              <a:t>ეს არის თანდაყოლილი ჟესტი, რადგანაც გამოიყენება  </a:t>
            </a:r>
            <a:r>
              <a:rPr lang="ka-GE" sz="1600" dirty="0" smtClean="0"/>
              <a:t>თანდაყოლილი </a:t>
            </a:r>
            <a:r>
              <a:rPr lang="ka-GE" sz="1600" dirty="0"/>
              <a:t>დეფექტით დაბადებულ  ადამიანთა მიერაც. თავის გაქნევა   ნიშნავს უარყოფას  არ დათანხმებას და </a:t>
            </a:r>
            <a:r>
              <a:rPr lang="ka-GE" sz="1600" dirty="0" smtClean="0"/>
              <a:t>გვევლინება, </a:t>
            </a:r>
            <a:r>
              <a:rPr lang="ka-GE" sz="1600" dirty="0"/>
              <a:t>როგორც უნივერსალური ჟესტი და </a:t>
            </a:r>
            <a:r>
              <a:rPr lang="ka-GE" sz="1600" dirty="0" smtClean="0"/>
              <a:t>შეიძლება, ჩაითვალოს </a:t>
            </a:r>
            <a:r>
              <a:rPr lang="ka-GE" sz="1600" dirty="0"/>
              <a:t>ბავშვობაში შეძენილ ჟესტად, როდესაც ის უარყოფს საჭმელს, თავს არიდებს და აქნევს </a:t>
            </a:r>
            <a:r>
              <a:rPr lang="ka-GE" sz="1600" dirty="0" smtClean="0"/>
              <a:t>აქეთ-იქით. ამით </a:t>
            </a:r>
            <a:r>
              <a:rPr lang="ka-GE" sz="1600" dirty="0"/>
              <a:t>მან სწრაფად ისწავლა თავის გაქნევით გამოხატოს </a:t>
            </a:r>
            <a:r>
              <a:rPr lang="ka-GE" sz="1600" dirty="0" smtClean="0"/>
              <a:t>უარყოფა, </a:t>
            </a:r>
            <a:r>
              <a:rPr lang="ka-GE" sz="1600" dirty="0"/>
              <a:t>არ დათანხმება.</a:t>
            </a:r>
            <a:endParaRPr lang="ka-GE" sz="1600" dirty="0" smtClean="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28600"/>
            <a:ext cx="8153400" cy="990600"/>
          </a:xfrm>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a:buNone/>
            </a:pPr>
            <a:endParaRPr lang="ka-GE" dirty="0" smtClean="0"/>
          </a:p>
          <a:p>
            <a:pPr algn="just"/>
            <a:r>
              <a:rPr lang="ka-GE" sz="1800" dirty="0"/>
              <a:t>ზოგიერთი ჟესტების წარმომავლობას შეიძლება დავაკვირდეთ ჩვენი წარსულის  პირველყოფილი </a:t>
            </a:r>
            <a:r>
              <a:rPr lang="ka-GE" sz="1800" dirty="0" smtClean="0"/>
              <a:t>წყობილების მაგალითზე</a:t>
            </a:r>
            <a:r>
              <a:rPr lang="ka-GE" sz="1600" dirty="0" smtClean="0"/>
              <a:t>.   </a:t>
            </a:r>
          </a:p>
          <a:p>
            <a:pPr marL="0" indent="0" algn="just">
              <a:buNone/>
            </a:pPr>
            <a:endParaRPr lang="ka-GE" sz="1600" dirty="0" smtClean="0"/>
          </a:p>
          <a:p>
            <a:pPr algn="just"/>
            <a:r>
              <a:rPr lang="ka-GE" sz="1800" dirty="0"/>
              <a:t>კბილების გამოჩენა შემოინახა მოწინააღმდეგეზე  თავდასხმის აქტიდან და დღემდე გამოიყენება თანამედროვე ადამიანის მიერ. როდესაც ის ბოროტად იცინის ან ამჟღავნებს მის მტრულ დამოკიდებულებას.  ღიმილი დასაწყისში იყო  საფრთხის სიმბოლო, ახლა კი, სხვა ჟესტებთან  შეთანხმებით ის  წარმოადგენს კმაყოფილებას და </a:t>
            </a:r>
            <a:r>
              <a:rPr lang="ka-GE" sz="1800" dirty="0" smtClean="0"/>
              <a:t>კეთილგანწყობას.</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a-GE" dirty="0" smtClean="0"/>
              <a:t>არავერბალური კომუნიკაცია</a:t>
            </a:r>
            <a:endParaRPr lang="en-US" dirty="0"/>
          </a:p>
        </p:txBody>
      </p:sp>
      <p:sp>
        <p:nvSpPr>
          <p:cNvPr id="3" name="Content Placeholder 2"/>
          <p:cNvSpPr>
            <a:spLocks noGrp="1"/>
          </p:cNvSpPr>
          <p:nvPr>
            <p:ph sz="quarter" idx="1"/>
          </p:nvPr>
        </p:nvSpPr>
        <p:spPr/>
        <p:txBody>
          <a:bodyPr>
            <a:normAutofit/>
          </a:bodyPr>
          <a:lstStyle/>
          <a:p>
            <a:pPr>
              <a:buNone/>
            </a:pPr>
            <a:endParaRPr lang="ka-GE" dirty="0" smtClean="0"/>
          </a:p>
          <a:p>
            <a:endParaRPr lang="ka-GE" dirty="0" smtClean="0"/>
          </a:p>
          <a:p>
            <a:endParaRPr lang="ka-GE" dirty="0" smtClean="0"/>
          </a:p>
        </p:txBody>
      </p:sp>
      <p:pic>
        <p:nvPicPr>
          <p:cNvPr id="4" name="Picture 3"/>
          <p:cNvPicPr>
            <a:picLocks noChangeAspect="1"/>
          </p:cNvPicPr>
          <p:nvPr/>
        </p:nvPicPr>
        <p:blipFill rotWithShape="1">
          <a:blip r:embed="rId2"/>
          <a:srcRect l="31346" t="20043" r="26227" b="24842"/>
          <a:stretch/>
        </p:blipFill>
        <p:spPr>
          <a:xfrm>
            <a:off x="5715000" y="2214345"/>
            <a:ext cx="2792521" cy="2723606"/>
          </a:xfrm>
          <a:prstGeom prst="rect">
            <a:avLst/>
          </a:prstGeom>
        </p:spPr>
      </p:pic>
      <p:sp>
        <p:nvSpPr>
          <p:cNvPr id="5" name="Rectangle 4"/>
          <p:cNvSpPr/>
          <p:nvPr/>
        </p:nvSpPr>
        <p:spPr>
          <a:xfrm>
            <a:off x="762000" y="1867988"/>
            <a:ext cx="4572000" cy="3416320"/>
          </a:xfrm>
          <a:prstGeom prst="rect">
            <a:avLst/>
          </a:prstGeom>
        </p:spPr>
        <p:txBody>
          <a:bodyPr>
            <a:spAutoFit/>
          </a:bodyPr>
          <a:lstStyle/>
          <a:p>
            <a:r>
              <a:rPr lang="ka-GE" dirty="0">
                <a:solidFill>
                  <a:srgbClr val="C00000"/>
                </a:solidFill>
              </a:rPr>
              <a:t>ჟესტი   მხრების აწევა </a:t>
            </a:r>
          </a:p>
          <a:p>
            <a:r>
              <a:rPr lang="ka-GE" dirty="0"/>
              <a:t>   </a:t>
            </a:r>
            <a:endParaRPr lang="ka-GE" dirty="0" smtClean="0"/>
          </a:p>
          <a:p>
            <a:endParaRPr lang="ka-GE" dirty="0"/>
          </a:p>
          <a:p>
            <a:pPr algn="just"/>
            <a:r>
              <a:rPr lang="ka-GE" dirty="0" smtClean="0"/>
              <a:t>მხრების </a:t>
            </a:r>
            <a:r>
              <a:rPr lang="ka-GE" dirty="0"/>
              <a:t>აწევა  გვევლინება უნივერსალური ჟესტის  კარგ მაგალითად, რომელიც ნიშნავს </a:t>
            </a:r>
            <a:r>
              <a:rPr lang="ka-GE" dirty="0" smtClean="0"/>
              <a:t>მას, </a:t>
            </a:r>
            <a:r>
              <a:rPr lang="ka-GE" dirty="0"/>
              <a:t>რომ ადამიანმა არ </a:t>
            </a:r>
            <a:r>
              <a:rPr lang="ka-GE" dirty="0" smtClean="0"/>
              <a:t>იცის, </a:t>
            </a:r>
            <a:r>
              <a:rPr lang="ka-GE" dirty="0"/>
              <a:t>ან არ ესმის რაზეა საუბარი. ეს არის კომპლექსური ჯესტი რომელიც შეიცავს სამ კომპონენტს,  გადაშლილი ხელის გულები,  აწეული მხრები და წარბები.</a:t>
            </a:r>
          </a:p>
          <a:p>
            <a:endParaRPr lang="ka-GE"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Median</Template>
  <TotalTime>488</TotalTime>
  <Words>4686</Words>
  <Application>Microsoft Office PowerPoint</Application>
  <PresentationFormat>On-screen Show (4:3)</PresentationFormat>
  <Paragraphs>299</Paragraphs>
  <Slides>69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69</vt:i4>
      </vt:variant>
    </vt:vector>
  </HeadingPairs>
  <TitlesOfParts>
    <vt:vector size="75" baseType="lpstr">
      <vt:lpstr>Arial</vt:lpstr>
      <vt:lpstr>Calibri</vt:lpstr>
      <vt:lpstr>Tw Cen MT</vt:lpstr>
      <vt:lpstr>Wingdings</vt:lpstr>
      <vt:lpstr>Wingdings 2</vt:lpstr>
      <vt:lpstr>Median</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PowerPoint Presentation</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ურთიერთობის მანძილი და სივრცის გამოყენება </vt:lpstr>
      <vt:lpstr>ურთიერთობის მანძილი და სივრცის გამოყენება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lpstr>არავერბალური კომუნიკაცია</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წერილობითი კომუნიკაცია</dc:title>
  <dc:creator>Win7x86</dc:creator>
  <cp:lastModifiedBy>student</cp:lastModifiedBy>
  <cp:revision>101</cp:revision>
  <dcterms:created xsi:type="dcterms:W3CDTF">2016-06-20T19:24:14Z</dcterms:created>
  <dcterms:modified xsi:type="dcterms:W3CDTF">2018-06-13T11:14:43Z</dcterms:modified>
</cp:coreProperties>
</file>

<file path=docProps/thumbnail.jpeg>
</file>